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Bold" charset="1" panose="020B0806030504020204"/>
      <p:regular r:id="rId17"/>
    </p:embeddedFont>
    <p:embeddedFont>
      <p:font typeface="Montserrat Bold" charset="1" panose="00000800000000000000"/>
      <p:regular r:id="rId18"/>
    </p:embeddedFont>
    <p:embeddedFont>
      <p:font typeface="Montserrat Ultra-Bold" charset="1" panose="00000900000000000000"/>
      <p:regular r:id="rId19"/>
    </p:embeddedFont>
    <p:embeddedFont>
      <p:font typeface="Montserrat Ultra-Bold Italics" charset="1" panose="00000900000000000000"/>
      <p:regular r:id="rId20"/>
    </p:embeddedFont>
    <p:embeddedFont>
      <p:font typeface="Montserrat" charset="1" panose="00000500000000000000"/>
      <p:regular r:id="rId21"/>
    </p:embeddedFont>
    <p:embeddedFont>
      <p:font typeface="Open Sans Extra Bold" charset="1" panose="020B09060308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2362" y="-690688"/>
            <a:ext cx="13774547" cy="10872913"/>
          </a:xfrm>
          <a:custGeom>
            <a:avLst/>
            <a:gdLst/>
            <a:ahLst/>
            <a:cxnLst/>
            <a:rect r="r" b="b" t="t" l="l"/>
            <a:pathLst>
              <a:path h="10872913" w="13774547">
                <a:moveTo>
                  <a:pt x="0" y="0"/>
                </a:moveTo>
                <a:lnTo>
                  <a:pt x="13774548" y="0"/>
                </a:lnTo>
                <a:lnTo>
                  <a:pt x="13774548" y="10872913"/>
                </a:lnTo>
                <a:lnTo>
                  <a:pt x="0" y="10872913"/>
                </a:lnTo>
                <a:lnTo>
                  <a:pt x="0" y="0"/>
                </a:lnTo>
                <a:close/>
              </a:path>
            </a:pathLst>
          </a:custGeom>
          <a:blipFill>
            <a:blip r:embed="rId2"/>
            <a:stretch>
              <a:fillRect l="-103640" t="-76431" r="-13784" b="0"/>
            </a:stretch>
          </a:blipFill>
        </p:spPr>
      </p:sp>
      <p:grpSp>
        <p:nvGrpSpPr>
          <p:cNvPr name="Group 3" id="3"/>
          <p:cNvGrpSpPr>
            <a:grpSpLocks noChangeAspect="true"/>
          </p:cNvGrpSpPr>
          <p:nvPr/>
        </p:nvGrpSpPr>
        <p:grpSpPr>
          <a:xfrm rot="0">
            <a:off x="253625" y="276271"/>
            <a:ext cx="3436012" cy="3435999"/>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0609" t="0" r="-20609" b="0"/>
              </a:stretch>
            </a:blipFill>
          </p:spPr>
        </p:sp>
      </p:grpSp>
      <p:sp>
        <p:nvSpPr>
          <p:cNvPr name="TextBox 5" id="5"/>
          <p:cNvSpPr txBox="true"/>
          <p:nvPr/>
        </p:nvSpPr>
        <p:spPr>
          <a:xfrm rot="0">
            <a:off x="1712584" y="6619048"/>
            <a:ext cx="15737031" cy="1343705"/>
          </a:xfrm>
          <a:prstGeom prst="rect">
            <a:avLst/>
          </a:prstGeom>
        </p:spPr>
        <p:txBody>
          <a:bodyPr anchor="t" rtlCol="false" tIns="0" lIns="0" bIns="0" rIns="0">
            <a:spAutoFit/>
          </a:bodyPr>
          <a:lstStyle/>
          <a:p>
            <a:pPr algn="ctr">
              <a:lnSpc>
                <a:spcPts val="10987"/>
              </a:lnSpc>
            </a:pPr>
            <a:r>
              <a:rPr lang="en-US" sz="7848">
                <a:solidFill>
                  <a:srgbClr val="EB1B1D"/>
                </a:solidFill>
                <a:latin typeface="Open Sans Bold"/>
                <a:ea typeface="Open Sans Bold"/>
                <a:cs typeface="Open Sans Bold"/>
                <a:sym typeface="Open Sans Bold"/>
              </a:rPr>
              <a:t>Volta Engineering Company </a:t>
            </a:r>
          </a:p>
        </p:txBody>
      </p:sp>
      <p:sp>
        <p:nvSpPr>
          <p:cNvPr name="TextBox 6" id="6"/>
          <p:cNvSpPr txBox="true"/>
          <p:nvPr/>
        </p:nvSpPr>
        <p:spPr>
          <a:xfrm rot="0">
            <a:off x="0" y="8371205"/>
            <a:ext cx="18288000"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ea typeface="Open Sans Bold"/>
                <a:cs typeface="Open Sans Bold"/>
                <a:sym typeface="Open Sans Bold"/>
              </a:rPr>
              <a:t>Volta Engineering korxonalar va xonadonlar uchun kerakli energiya  bilan ta'minlovchi yirik loyiha</a:t>
            </a:r>
          </a:p>
        </p:txBody>
      </p:sp>
      <p:sp>
        <p:nvSpPr>
          <p:cNvPr name="Freeform 7" id="7"/>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Freeform 12" id="12"/>
          <p:cNvSpPr/>
          <p:nvPr/>
        </p:nvSpPr>
        <p:spPr>
          <a:xfrm flipH="false" flipV="false" rot="0">
            <a:off x="4416817" y="0"/>
            <a:ext cx="14024195" cy="10287000"/>
          </a:xfrm>
          <a:custGeom>
            <a:avLst/>
            <a:gdLst/>
            <a:ahLst/>
            <a:cxnLst/>
            <a:rect r="r" b="b" t="t" l="l"/>
            <a:pathLst>
              <a:path h="10287000" w="14024195">
                <a:moveTo>
                  <a:pt x="0" y="0"/>
                </a:moveTo>
                <a:lnTo>
                  <a:pt x="14024194" y="0"/>
                </a:lnTo>
                <a:lnTo>
                  <a:pt x="14024194" y="10287000"/>
                </a:lnTo>
                <a:lnTo>
                  <a:pt x="0" y="10287000"/>
                </a:lnTo>
                <a:lnTo>
                  <a:pt x="0" y="0"/>
                </a:lnTo>
                <a:close/>
              </a:path>
            </a:pathLst>
          </a:custGeom>
          <a:blipFill>
            <a:blip r:embed="rId6"/>
            <a:stretch>
              <a:fillRect l="-5100" t="-4049" r="-9327" b="0"/>
            </a:stretch>
          </a:blipFill>
        </p:spPr>
      </p:sp>
      <p:sp>
        <p:nvSpPr>
          <p:cNvPr name="AutoShape 13" id="13"/>
          <p:cNvSpPr/>
          <p:nvPr/>
        </p:nvSpPr>
        <p:spPr>
          <a:xfrm rot="-7020778">
            <a:off x="-6402716" y="821505"/>
            <a:ext cx="16230600" cy="10441156"/>
          </a:xfrm>
          <a:prstGeom prst="rect">
            <a:avLst/>
          </a:prstGeom>
          <a:solidFill>
            <a:srgbClr val="213559"/>
          </a:solidFill>
        </p:spPr>
      </p:sp>
      <p:sp>
        <p:nvSpPr>
          <p:cNvPr name="Freeform 14" id="1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0">
            <a:off x="535086" y="509559"/>
            <a:ext cx="2354995" cy="2354986"/>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9386" t="-12919" r="-36335" b="-11513"/>
              </a:stretch>
            </a:blipFill>
          </p:spPr>
        </p:sp>
      </p:grpSp>
      <p:grpSp>
        <p:nvGrpSpPr>
          <p:cNvPr name="Group 17" id="17"/>
          <p:cNvGrpSpPr/>
          <p:nvPr/>
        </p:nvGrpSpPr>
        <p:grpSpPr>
          <a:xfrm rot="0">
            <a:off x="0" y="6317064"/>
            <a:ext cx="18288000" cy="3291377"/>
            <a:chOff x="0" y="0"/>
            <a:chExt cx="4816593" cy="866865"/>
          </a:xfrm>
        </p:grpSpPr>
        <p:sp>
          <p:nvSpPr>
            <p:cNvPr name="Freeform 18" id="18"/>
            <p:cNvSpPr/>
            <p:nvPr/>
          </p:nvSpPr>
          <p:spPr>
            <a:xfrm flipH="false" flipV="false" rot="0">
              <a:off x="0" y="0"/>
              <a:ext cx="4816592" cy="866865"/>
            </a:xfrm>
            <a:custGeom>
              <a:avLst/>
              <a:gdLst/>
              <a:ahLst/>
              <a:cxnLst/>
              <a:rect r="r" b="b" t="t" l="l"/>
              <a:pathLst>
                <a:path h="866865" w="4816592">
                  <a:moveTo>
                    <a:pt x="21590" y="0"/>
                  </a:moveTo>
                  <a:lnTo>
                    <a:pt x="4795002" y="0"/>
                  </a:lnTo>
                  <a:cubicBezTo>
                    <a:pt x="4800728" y="0"/>
                    <a:pt x="4806220" y="2275"/>
                    <a:pt x="4810269" y="6324"/>
                  </a:cubicBezTo>
                  <a:cubicBezTo>
                    <a:pt x="4814318" y="10372"/>
                    <a:pt x="4816592" y="15864"/>
                    <a:pt x="4816592" y="21590"/>
                  </a:cubicBezTo>
                  <a:lnTo>
                    <a:pt x="4816592" y="845275"/>
                  </a:lnTo>
                  <a:cubicBezTo>
                    <a:pt x="4816592" y="857199"/>
                    <a:pt x="4806926" y="866865"/>
                    <a:pt x="4795002" y="866865"/>
                  </a:cubicBezTo>
                  <a:lnTo>
                    <a:pt x="21590" y="866865"/>
                  </a:lnTo>
                  <a:cubicBezTo>
                    <a:pt x="9666" y="866865"/>
                    <a:pt x="0" y="857199"/>
                    <a:pt x="0" y="845275"/>
                  </a:cubicBezTo>
                  <a:lnTo>
                    <a:pt x="0" y="21590"/>
                  </a:lnTo>
                  <a:cubicBezTo>
                    <a:pt x="0" y="9666"/>
                    <a:pt x="9666" y="0"/>
                    <a:pt x="21590" y="0"/>
                  </a:cubicBezTo>
                  <a:close/>
                </a:path>
              </a:pathLst>
            </a:custGeom>
            <a:solidFill>
              <a:srgbClr val="3A6A9B"/>
            </a:solidFill>
          </p:spPr>
        </p:sp>
        <p:sp>
          <p:nvSpPr>
            <p:cNvPr name="TextBox 19" id="19"/>
            <p:cNvSpPr txBox="true"/>
            <p:nvPr/>
          </p:nvSpPr>
          <p:spPr>
            <a:xfrm>
              <a:off x="0" y="-76200"/>
              <a:ext cx="4816593" cy="943065"/>
            </a:xfrm>
            <a:prstGeom prst="rect">
              <a:avLst/>
            </a:prstGeom>
          </p:spPr>
          <p:txBody>
            <a:bodyPr anchor="ctr" rtlCol="false" tIns="50800" lIns="50800" bIns="50800" rIns="50800"/>
            <a:lstStyle/>
            <a:p>
              <a:pPr algn="ctr">
                <a:lnSpc>
                  <a:spcPts val="11569"/>
                </a:lnSpc>
              </a:pPr>
              <a:r>
                <a:rPr lang="en-US" sz="8899" spc="177">
                  <a:solidFill>
                    <a:srgbClr val="EB1B1D"/>
                  </a:solidFill>
                  <a:latin typeface="Montserrat Bold"/>
                  <a:ea typeface="Montserrat Bold"/>
                  <a:cs typeface="Montserrat Bold"/>
                  <a:sym typeface="Montserrat Bold"/>
                </a:rPr>
                <a:t>VOLTA </a:t>
              </a:r>
              <a:r>
                <a:rPr lang="en-US" sz="8899" spc="177">
                  <a:solidFill>
                    <a:srgbClr val="FFBD59"/>
                  </a:solidFill>
                  <a:latin typeface="Montserrat Bold"/>
                  <a:ea typeface="Montserrat Bold"/>
                  <a:cs typeface="Montserrat Bold"/>
                  <a:sym typeface="Montserrat Bold"/>
                </a:rPr>
                <a:t>ENGINEERING</a:t>
              </a:r>
              <a:r>
                <a:rPr lang="en-US" sz="8899" spc="177">
                  <a:solidFill>
                    <a:srgbClr val="FFFFFE"/>
                  </a:solidFill>
                  <a:latin typeface="Montserrat Ultra-Bold"/>
                  <a:ea typeface="Montserrat Ultra-Bold"/>
                  <a:cs typeface="Montserrat Ultra-Bold"/>
                  <a:sym typeface="Montserrat Ultra-Bold"/>
                </a:rPr>
                <a:t> </a:t>
              </a:r>
            </a:p>
            <a:p>
              <a:pPr algn="ctr">
                <a:lnSpc>
                  <a:spcPts val="3769"/>
                </a:lnSpc>
              </a:pPr>
              <a:r>
                <a:rPr lang="en-US" sz="2899" spc="57">
                  <a:solidFill>
                    <a:srgbClr val="FFFFFE"/>
                  </a:solidFill>
                  <a:latin typeface="Montserrat Ultra-Bold"/>
                  <a:ea typeface="Montserrat Ultra-Bold"/>
                  <a:cs typeface="Montserrat Ultra-Bold"/>
                  <a:sym typeface="Montserrat Ultra-Bold"/>
                </a:rPr>
                <a:t> KORXONALAR HAMDA XONADONLARNI ENERGIYA BILAN TA'MINLOVCHI VA MONITORING QILUVCHI  YIRIK LOYIHA </a:t>
              </a:r>
            </a:p>
            <a:p>
              <a:pPr algn="ctr">
                <a:lnSpc>
                  <a:spcPts val="3769"/>
                </a:lnSpc>
              </a:pPr>
            </a:p>
          </p:txBody>
        </p:sp>
      </p:grpSp>
      <p:sp>
        <p:nvSpPr>
          <p:cNvPr name="AutoShape 20" id="20"/>
          <p:cNvSpPr/>
          <p:nvPr/>
        </p:nvSpPr>
        <p:spPr>
          <a:xfrm>
            <a:off x="5897880" y="5143500"/>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87072" y="7717458"/>
            <a:ext cx="3791819" cy="2377056"/>
            <a:chOff x="0" y="0"/>
            <a:chExt cx="1689517" cy="1059142"/>
          </a:xfrm>
        </p:grpSpPr>
        <p:sp>
          <p:nvSpPr>
            <p:cNvPr name="Freeform 3" id="3"/>
            <p:cNvSpPr/>
            <p:nvPr/>
          </p:nvSpPr>
          <p:spPr>
            <a:xfrm flipH="false" flipV="false" rot="0">
              <a:off x="0" y="0"/>
              <a:ext cx="1689517" cy="1059143"/>
            </a:xfrm>
            <a:custGeom>
              <a:avLst/>
              <a:gdLst/>
              <a:ahLst/>
              <a:cxnLst/>
              <a:rect r="r" b="b" t="t" l="l"/>
              <a:pathLst>
                <a:path h="1059143" w="1689517">
                  <a:moveTo>
                    <a:pt x="1565057" y="1059142"/>
                  </a:moveTo>
                  <a:lnTo>
                    <a:pt x="124460" y="1059142"/>
                  </a:lnTo>
                  <a:cubicBezTo>
                    <a:pt x="55880" y="1059142"/>
                    <a:pt x="0" y="1003262"/>
                    <a:pt x="0" y="934682"/>
                  </a:cubicBezTo>
                  <a:lnTo>
                    <a:pt x="0" y="124460"/>
                  </a:lnTo>
                  <a:cubicBezTo>
                    <a:pt x="0" y="55880"/>
                    <a:pt x="55880" y="0"/>
                    <a:pt x="124460" y="0"/>
                  </a:cubicBezTo>
                  <a:lnTo>
                    <a:pt x="1565057" y="0"/>
                  </a:lnTo>
                  <a:cubicBezTo>
                    <a:pt x="1633637" y="0"/>
                    <a:pt x="1689517" y="55880"/>
                    <a:pt x="1689517" y="124460"/>
                  </a:cubicBezTo>
                  <a:lnTo>
                    <a:pt x="1689517" y="934682"/>
                  </a:lnTo>
                  <a:cubicBezTo>
                    <a:pt x="1689517" y="1003262"/>
                    <a:pt x="1633637" y="1059143"/>
                    <a:pt x="1565057" y="1059143"/>
                  </a:cubicBezTo>
                  <a:close/>
                </a:path>
              </a:pathLst>
            </a:custGeom>
            <a:solidFill>
              <a:srgbClr val="263F6B"/>
            </a:solidFill>
          </p:spPr>
        </p:sp>
      </p:grpSp>
      <p:grpSp>
        <p:nvGrpSpPr>
          <p:cNvPr name="Group 4" id="4"/>
          <p:cNvGrpSpPr/>
          <p:nvPr/>
        </p:nvGrpSpPr>
        <p:grpSpPr>
          <a:xfrm rot="0">
            <a:off x="5350341" y="7717458"/>
            <a:ext cx="3412334" cy="2408671"/>
            <a:chOff x="0" y="0"/>
            <a:chExt cx="1500474" cy="1059142"/>
          </a:xfrm>
        </p:grpSpPr>
        <p:sp>
          <p:nvSpPr>
            <p:cNvPr name="Freeform 5" id="5"/>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6" id="6"/>
          <p:cNvGrpSpPr/>
          <p:nvPr/>
        </p:nvGrpSpPr>
        <p:grpSpPr>
          <a:xfrm rot="0">
            <a:off x="12836782" y="7648504"/>
            <a:ext cx="3607707" cy="2546580"/>
            <a:chOff x="0" y="0"/>
            <a:chExt cx="1500474" cy="1059142"/>
          </a:xfrm>
        </p:grpSpPr>
        <p:sp>
          <p:nvSpPr>
            <p:cNvPr name="Freeform 7" id="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8" id="8"/>
          <p:cNvGrpSpPr/>
          <p:nvPr/>
        </p:nvGrpSpPr>
        <p:grpSpPr>
          <a:xfrm rot="0">
            <a:off x="9098324" y="7717458"/>
            <a:ext cx="3412334" cy="2408671"/>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a:grpSpLocks noChangeAspect="true"/>
          </p:cNvGrpSpPr>
          <p:nvPr/>
        </p:nvGrpSpPr>
        <p:grpSpPr>
          <a:xfrm rot="0">
            <a:off x="1812050" y="5112824"/>
            <a:ext cx="2993875" cy="2993875"/>
            <a:chOff x="0" y="0"/>
            <a:chExt cx="6350000" cy="6350000"/>
          </a:xfrm>
        </p:grpSpPr>
        <p:sp>
          <p:nvSpPr>
            <p:cNvPr name="Freeform 11" id="11"/>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61336" t="0" r="-61336" b="0"/>
              </a:stretch>
            </a:blipFill>
          </p:spPr>
        </p:sp>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3" id="13"/>
          <p:cNvGrpSpPr>
            <a:grpSpLocks noChangeAspect="true"/>
          </p:cNvGrpSpPr>
          <p:nvPr/>
        </p:nvGrpSpPr>
        <p:grpSpPr>
          <a:xfrm rot="0">
            <a:off x="9131947" y="5143500"/>
            <a:ext cx="2918757" cy="2918757"/>
            <a:chOff x="0" y="0"/>
            <a:chExt cx="6350000" cy="6350000"/>
          </a:xfrm>
        </p:grpSpPr>
        <p:sp>
          <p:nvSpPr>
            <p:cNvPr name="Freeform 14" id="14"/>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41927" t="-23498" r="-47469" b="-24699"/>
              </a:stretch>
            </a:blipFill>
          </p:spPr>
        </p:sp>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6" id="16"/>
          <p:cNvGrpSpPr>
            <a:grpSpLocks noChangeAspect="true"/>
          </p:cNvGrpSpPr>
          <p:nvPr/>
        </p:nvGrpSpPr>
        <p:grpSpPr>
          <a:xfrm rot="0">
            <a:off x="5496076" y="5143500"/>
            <a:ext cx="2818566" cy="2818566"/>
            <a:chOff x="0" y="0"/>
            <a:chExt cx="6350000" cy="6350000"/>
          </a:xfrm>
        </p:grpSpPr>
        <p:sp>
          <p:nvSpPr>
            <p:cNvPr name="Freeform 17" id="17"/>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16512" r="0" b="-16512"/>
              </a:stretch>
            </a:blipFill>
          </p:spPr>
        </p:sp>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9" id="19"/>
          <p:cNvGrpSpPr>
            <a:grpSpLocks noChangeAspect="true"/>
          </p:cNvGrpSpPr>
          <p:nvPr/>
        </p:nvGrpSpPr>
        <p:grpSpPr>
          <a:xfrm rot="0">
            <a:off x="13084432" y="5143500"/>
            <a:ext cx="2918757" cy="2918757"/>
            <a:chOff x="0" y="0"/>
            <a:chExt cx="6350000" cy="6350000"/>
          </a:xfrm>
        </p:grpSpPr>
        <p:sp>
          <p:nvSpPr>
            <p:cNvPr name="Freeform 20" id="2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t="0" r="0" b="0"/>
              </a:stretch>
            </a:blipFill>
          </p:spPr>
        </p:sp>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AutoShape 22" id="22"/>
          <p:cNvSpPr/>
          <p:nvPr/>
        </p:nvSpPr>
        <p:spPr>
          <a:xfrm flipH="true" flipV="true">
            <a:off x="7520527" y="7441043"/>
            <a:ext cx="1203249" cy="1203249"/>
          </a:xfrm>
          <a:prstGeom prst="line">
            <a:avLst/>
          </a:prstGeom>
          <a:ln cap="rnd" w="47625">
            <a:solidFill>
              <a:srgbClr val="263F6B"/>
            </a:solidFill>
            <a:prstDash val="solid"/>
            <a:headEnd type="oval" len="lg" w="lg"/>
            <a:tailEnd type="oval" len="lg" w="lg"/>
          </a:ln>
        </p:spPr>
      </p:sp>
      <p:sp>
        <p:nvSpPr>
          <p:cNvPr name="AutoShape 23" id="23"/>
          <p:cNvSpPr/>
          <p:nvPr/>
        </p:nvSpPr>
        <p:spPr>
          <a:xfrm rot="-2700000">
            <a:off x="15641497" y="9043300"/>
            <a:ext cx="5293007" cy="2487400"/>
          </a:xfrm>
          <a:prstGeom prst="rect">
            <a:avLst/>
          </a:prstGeom>
          <a:solidFill>
            <a:srgbClr val="213559"/>
          </a:solidFill>
        </p:spPr>
      </p:sp>
      <p:sp>
        <p:nvSpPr>
          <p:cNvPr name="AutoShape 24" id="24"/>
          <p:cNvSpPr/>
          <p:nvPr/>
        </p:nvSpPr>
        <p:spPr>
          <a:xfrm rot="-2700000">
            <a:off x="-2646503" y="-1243700"/>
            <a:ext cx="5293007" cy="2487400"/>
          </a:xfrm>
          <a:prstGeom prst="rect">
            <a:avLst/>
          </a:prstGeom>
          <a:solidFill>
            <a:srgbClr val="213559"/>
          </a:solidFill>
        </p:spPr>
      </p:sp>
      <p:sp>
        <p:nvSpPr>
          <p:cNvPr name="TextBox 25" id="25"/>
          <p:cNvSpPr txBox="true"/>
          <p:nvPr/>
        </p:nvSpPr>
        <p:spPr>
          <a:xfrm rot="0">
            <a:off x="7644396" y="250120"/>
            <a:ext cx="3408070" cy="778580"/>
          </a:xfrm>
          <a:prstGeom prst="rect">
            <a:avLst/>
          </a:prstGeom>
        </p:spPr>
        <p:txBody>
          <a:bodyPr anchor="t" rtlCol="false" tIns="0" lIns="0" bIns="0" rIns="0">
            <a:spAutoFit/>
          </a:bodyPr>
          <a:lstStyle/>
          <a:p>
            <a:pPr algn="l">
              <a:lnSpc>
                <a:spcPts val="5761"/>
              </a:lnSpc>
            </a:pPr>
            <a:r>
              <a:rPr lang="en-US" sz="5879" spc="-346">
                <a:solidFill>
                  <a:srgbClr val="263F6B"/>
                </a:solidFill>
                <a:latin typeface="Montserrat Ultra-Bold Italics"/>
                <a:ea typeface="Montserrat Ultra-Bold Italics"/>
                <a:cs typeface="Montserrat Ultra-Bold Italics"/>
                <a:sym typeface="Montserrat Ultra-Bold Italics"/>
              </a:rPr>
              <a:t>JAMOA</a:t>
            </a:r>
          </a:p>
        </p:txBody>
      </p:sp>
      <p:grpSp>
        <p:nvGrpSpPr>
          <p:cNvPr name="Group 26" id="26"/>
          <p:cNvGrpSpPr/>
          <p:nvPr/>
        </p:nvGrpSpPr>
        <p:grpSpPr>
          <a:xfrm rot="0">
            <a:off x="6853204" y="3005826"/>
            <a:ext cx="4574569" cy="2072053"/>
            <a:chOff x="0" y="0"/>
            <a:chExt cx="2292743" cy="1038499"/>
          </a:xfrm>
        </p:grpSpPr>
        <p:sp>
          <p:nvSpPr>
            <p:cNvPr name="Freeform 27" id="27"/>
            <p:cNvSpPr/>
            <p:nvPr/>
          </p:nvSpPr>
          <p:spPr>
            <a:xfrm flipH="false" flipV="false" rot="0">
              <a:off x="0" y="0"/>
              <a:ext cx="2292743" cy="1038499"/>
            </a:xfrm>
            <a:custGeom>
              <a:avLst/>
              <a:gdLst/>
              <a:ahLst/>
              <a:cxnLst/>
              <a:rect r="r" b="b" t="t" l="l"/>
              <a:pathLst>
                <a:path h="1038499" w="2292743">
                  <a:moveTo>
                    <a:pt x="2168283" y="1038499"/>
                  </a:moveTo>
                  <a:lnTo>
                    <a:pt x="124460" y="1038499"/>
                  </a:lnTo>
                  <a:cubicBezTo>
                    <a:pt x="55880" y="1038499"/>
                    <a:pt x="0" y="982619"/>
                    <a:pt x="0" y="914039"/>
                  </a:cubicBezTo>
                  <a:lnTo>
                    <a:pt x="0" y="124460"/>
                  </a:lnTo>
                  <a:cubicBezTo>
                    <a:pt x="0" y="55880"/>
                    <a:pt x="55880" y="0"/>
                    <a:pt x="124460" y="0"/>
                  </a:cubicBezTo>
                  <a:lnTo>
                    <a:pt x="2168283" y="0"/>
                  </a:lnTo>
                  <a:cubicBezTo>
                    <a:pt x="2236863" y="0"/>
                    <a:pt x="2292743" y="55880"/>
                    <a:pt x="2292743" y="124460"/>
                  </a:cubicBezTo>
                  <a:lnTo>
                    <a:pt x="2292743" y="914039"/>
                  </a:lnTo>
                  <a:cubicBezTo>
                    <a:pt x="2292743" y="982619"/>
                    <a:pt x="2236863" y="1038499"/>
                    <a:pt x="2168283" y="1038499"/>
                  </a:cubicBezTo>
                  <a:close/>
                </a:path>
              </a:pathLst>
            </a:custGeom>
            <a:solidFill>
              <a:srgbClr val="263F6B"/>
            </a:solidFill>
          </p:spPr>
        </p:sp>
      </p:grpSp>
      <p:grpSp>
        <p:nvGrpSpPr>
          <p:cNvPr name="Group 28" id="28"/>
          <p:cNvGrpSpPr>
            <a:grpSpLocks noChangeAspect="true"/>
          </p:cNvGrpSpPr>
          <p:nvPr/>
        </p:nvGrpSpPr>
        <p:grpSpPr>
          <a:xfrm rot="0">
            <a:off x="7895408" y="987932"/>
            <a:ext cx="2497185" cy="2497185"/>
            <a:chOff x="0" y="0"/>
            <a:chExt cx="6350000" cy="6350000"/>
          </a:xfrm>
        </p:grpSpPr>
        <p:sp>
          <p:nvSpPr>
            <p:cNvPr name="Freeform 29" id="2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0" t="0" r="0" b="0"/>
              </a:stretch>
            </a:blipFill>
          </p:spPr>
        </p:sp>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TextBox 31" id="31"/>
          <p:cNvSpPr txBox="true"/>
          <p:nvPr/>
        </p:nvSpPr>
        <p:spPr>
          <a:xfrm rot="0">
            <a:off x="1919283" y="8428386"/>
            <a:ext cx="3007735" cy="1142111"/>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a:ea typeface="Montserrat"/>
                <a:cs typeface="Montserrat"/>
                <a:sym typeface="Montserrat"/>
              </a:rPr>
              <a:t>Rajabov Temurbek</a:t>
            </a:r>
          </a:p>
          <a:p>
            <a:pPr algn="ctr">
              <a:lnSpc>
                <a:spcPts val="3015"/>
              </a:lnSpc>
            </a:pPr>
            <a:r>
              <a:rPr lang="en-US" sz="2319" spc="46">
                <a:solidFill>
                  <a:srgbClr val="FFFFFF"/>
                </a:solidFill>
                <a:latin typeface="Montserrat Bold"/>
                <a:ea typeface="Montserrat Bold"/>
                <a:cs typeface="Montserrat Bold"/>
                <a:sym typeface="Montserrat Bold"/>
              </a:rPr>
              <a:t> TATU talabasi</a:t>
            </a:r>
          </a:p>
          <a:p>
            <a:pPr algn="ctr">
              <a:lnSpc>
                <a:spcPts val="3015"/>
              </a:lnSpc>
            </a:pPr>
          </a:p>
        </p:txBody>
      </p:sp>
      <p:sp>
        <p:nvSpPr>
          <p:cNvPr name="TextBox 32" id="32"/>
          <p:cNvSpPr txBox="true"/>
          <p:nvPr/>
        </p:nvSpPr>
        <p:spPr>
          <a:xfrm rot="0">
            <a:off x="12929757" y="8407017"/>
            <a:ext cx="3007735" cy="761111"/>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a:ea typeface="Montserrat"/>
                <a:cs typeface="Montserrat"/>
                <a:sym typeface="Montserrat"/>
              </a:rPr>
              <a:t> Umarov Muhiddin</a:t>
            </a:r>
          </a:p>
          <a:p>
            <a:pPr algn="ctr">
              <a:lnSpc>
                <a:spcPts val="3015"/>
              </a:lnSpc>
            </a:pPr>
            <a:r>
              <a:rPr lang="en-US" sz="2319" spc="46">
                <a:solidFill>
                  <a:srgbClr val="FFFFFF"/>
                </a:solidFill>
                <a:latin typeface="Montserrat Bold"/>
                <a:ea typeface="Montserrat Bold"/>
                <a:cs typeface="Montserrat Bold"/>
                <a:sym typeface="Montserrat Bold"/>
              </a:rPr>
              <a:t>TATU talabasi</a:t>
            </a:r>
          </a:p>
        </p:txBody>
      </p:sp>
      <p:sp>
        <p:nvSpPr>
          <p:cNvPr name="TextBox 33" id="33"/>
          <p:cNvSpPr txBox="true"/>
          <p:nvPr/>
        </p:nvSpPr>
        <p:spPr>
          <a:xfrm rot="0">
            <a:off x="1514685" y="8033682"/>
            <a:ext cx="3816932" cy="379193"/>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Ultra-Bold"/>
                <a:ea typeface="Montserrat Ultra-Bold"/>
                <a:cs typeface="Montserrat Ultra-Bold"/>
                <a:sym typeface="Montserrat Ultra-Bold"/>
              </a:rPr>
              <a:t> Hardware Engineer</a:t>
            </a:r>
          </a:p>
        </p:txBody>
      </p:sp>
      <p:sp>
        <p:nvSpPr>
          <p:cNvPr name="TextBox 34" id="34"/>
          <p:cNvSpPr txBox="true"/>
          <p:nvPr/>
        </p:nvSpPr>
        <p:spPr>
          <a:xfrm rot="0">
            <a:off x="12836782" y="7933491"/>
            <a:ext cx="3816932" cy="379193"/>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Ultra-Bold"/>
                <a:ea typeface="Montserrat Ultra-Bold"/>
                <a:cs typeface="Montserrat Ultra-Bold"/>
                <a:sym typeface="Montserrat Ultra-Bold"/>
              </a:rPr>
              <a:t>Hardware Engineer</a:t>
            </a:r>
          </a:p>
        </p:txBody>
      </p:sp>
      <p:sp>
        <p:nvSpPr>
          <p:cNvPr name="TextBox 35" id="35"/>
          <p:cNvSpPr txBox="true"/>
          <p:nvPr/>
        </p:nvSpPr>
        <p:spPr>
          <a:xfrm rot="0">
            <a:off x="8934125" y="7902815"/>
            <a:ext cx="3816932" cy="379193"/>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Ultra-Bold"/>
                <a:ea typeface="Montserrat Ultra-Bold"/>
                <a:cs typeface="Montserrat Ultra-Bold"/>
                <a:sym typeface="Montserrat Ultra-Bold"/>
              </a:rPr>
              <a:t>Software Engineer</a:t>
            </a:r>
          </a:p>
        </p:txBody>
      </p:sp>
      <p:sp>
        <p:nvSpPr>
          <p:cNvPr name="TextBox 36" id="36"/>
          <p:cNvSpPr txBox="true"/>
          <p:nvPr/>
        </p:nvSpPr>
        <p:spPr>
          <a:xfrm rot="0">
            <a:off x="7082575" y="3278786"/>
            <a:ext cx="3870200" cy="384087"/>
          </a:xfrm>
          <a:prstGeom prst="rect">
            <a:avLst/>
          </a:prstGeom>
        </p:spPr>
        <p:txBody>
          <a:bodyPr anchor="t" rtlCol="false" tIns="0" lIns="0" bIns="0" rIns="0">
            <a:spAutoFit/>
          </a:bodyPr>
          <a:lstStyle/>
          <a:p>
            <a:pPr algn="ctr">
              <a:lnSpc>
                <a:spcPts val="3058"/>
              </a:lnSpc>
            </a:pPr>
            <a:r>
              <a:rPr lang="en-US" sz="2352" spc="47">
                <a:solidFill>
                  <a:srgbClr val="FFFFFF"/>
                </a:solidFill>
                <a:latin typeface="Montserrat Ultra-Bold"/>
                <a:ea typeface="Montserrat Ultra-Bold"/>
                <a:cs typeface="Montserrat Ultra-Bold"/>
                <a:sym typeface="Montserrat Ultra-Bold"/>
              </a:rPr>
              <a:t>MENTOR</a:t>
            </a:r>
          </a:p>
        </p:txBody>
      </p:sp>
      <p:sp>
        <p:nvSpPr>
          <p:cNvPr name="TextBox 37" id="37"/>
          <p:cNvSpPr txBox="true"/>
          <p:nvPr/>
        </p:nvSpPr>
        <p:spPr>
          <a:xfrm rot="0">
            <a:off x="6490029" y="3644869"/>
            <a:ext cx="5307942" cy="691314"/>
          </a:xfrm>
          <a:prstGeom prst="rect">
            <a:avLst/>
          </a:prstGeom>
        </p:spPr>
        <p:txBody>
          <a:bodyPr anchor="t" rtlCol="false" tIns="0" lIns="0" bIns="0" rIns="0">
            <a:spAutoFit/>
          </a:bodyPr>
          <a:lstStyle/>
          <a:p>
            <a:pPr algn="ctr">
              <a:lnSpc>
                <a:spcPts val="2774"/>
              </a:lnSpc>
            </a:pPr>
            <a:r>
              <a:rPr lang="en-US" sz="2134" spc="42">
                <a:solidFill>
                  <a:srgbClr val="FFFFFF"/>
                </a:solidFill>
                <a:latin typeface="Montserrat Bold"/>
                <a:ea typeface="Montserrat Bold"/>
                <a:cs typeface="Montserrat Bold"/>
                <a:sym typeface="Montserrat Bold"/>
              </a:rPr>
              <a:t>Asadbek Yigitaliyev</a:t>
            </a:r>
          </a:p>
          <a:p>
            <a:pPr algn="ctr">
              <a:lnSpc>
                <a:spcPts val="2774"/>
              </a:lnSpc>
            </a:pPr>
            <a:r>
              <a:rPr lang="en-US" sz="2134" spc="42">
                <a:solidFill>
                  <a:srgbClr val="FFFFFF"/>
                </a:solidFill>
                <a:latin typeface="Montserrat Bold"/>
                <a:ea typeface="Montserrat Bold"/>
                <a:cs typeface="Montserrat Bold"/>
                <a:sym typeface="Montserrat Bold"/>
              </a:rPr>
              <a:t>Loyiha maslahatchisi </a:t>
            </a:r>
          </a:p>
        </p:txBody>
      </p:sp>
      <p:sp>
        <p:nvSpPr>
          <p:cNvPr name="TextBox 38" id="38"/>
          <p:cNvSpPr txBox="true"/>
          <p:nvPr/>
        </p:nvSpPr>
        <p:spPr>
          <a:xfrm rot="0">
            <a:off x="5552640" y="8613358"/>
            <a:ext cx="3007735" cy="1142111"/>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a:ea typeface="Montserrat"/>
                <a:cs typeface="Montserrat"/>
                <a:sym typeface="Montserrat"/>
              </a:rPr>
              <a:t>Akromov Ulug’bek</a:t>
            </a:r>
            <a:r>
              <a:rPr lang="en-US" sz="2319" spc="46">
                <a:solidFill>
                  <a:srgbClr val="FFFFFF"/>
                </a:solidFill>
                <a:latin typeface="Montserrat Bold"/>
                <a:ea typeface="Montserrat Bold"/>
                <a:cs typeface="Montserrat Bold"/>
                <a:sym typeface="Montserrat Bold"/>
              </a:rPr>
              <a:t> TATU talabasi</a:t>
            </a:r>
          </a:p>
          <a:p>
            <a:pPr algn="ctr">
              <a:lnSpc>
                <a:spcPts val="3015"/>
              </a:lnSpc>
            </a:pPr>
          </a:p>
        </p:txBody>
      </p:sp>
      <p:sp>
        <p:nvSpPr>
          <p:cNvPr name="TextBox 39" id="39"/>
          <p:cNvSpPr txBox="true"/>
          <p:nvPr/>
        </p:nvSpPr>
        <p:spPr>
          <a:xfrm rot="0">
            <a:off x="5148042" y="8231708"/>
            <a:ext cx="3816932" cy="379193"/>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Ultra-Bold"/>
                <a:ea typeface="Montserrat Ultra-Bold"/>
                <a:cs typeface="Montserrat Ultra-Bold"/>
                <a:sym typeface="Montserrat Ultra-Bold"/>
              </a:rPr>
              <a:t> Software Engineer</a:t>
            </a:r>
          </a:p>
        </p:txBody>
      </p:sp>
      <p:sp>
        <p:nvSpPr>
          <p:cNvPr name="TextBox 40" id="40"/>
          <p:cNvSpPr txBox="true"/>
          <p:nvPr/>
        </p:nvSpPr>
        <p:spPr>
          <a:xfrm rot="0">
            <a:off x="7108797" y="4488582"/>
            <a:ext cx="3870200" cy="380914"/>
          </a:xfrm>
          <a:prstGeom prst="rect">
            <a:avLst/>
          </a:prstGeom>
        </p:spPr>
        <p:txBody>
          <a:bodyPr anchor="t" rtlCol="false" tIns="0" lIns="0" bIns="0" rIns="0">
            <a:spAutoFit/>
          </a:bodyPr>
          <a:lstStyle/>
          <a:p>
            <a:pPr algn="ctr">
              <a:lnSpc>
                <a:spcPts val="3058"/>
              </a:lnSpc>
            </a:pPr>
            <a:r>
              <a:rPr lang="en-US" sz="2352" spc="47">
                <a:solidFill>
                  <a:srgbClr val="FFDE59"/>
                </a:solidFill>
                <a:latin typeface="Montserrat Ultra-Bold"/>
                <a:ea typeface="Montserrat Ultra-Bold"/>
                <a:cs typeface="Montserrat Ultra-Bold"/>
                <a:sym typeface="Montserrat Ultra-Bold"/>
              </a:rPr>
              <a:t>TAJRIBA: 10 YIL</a:t>
            </a:r>
          </a:p>
        </p:txBody>
      </p:sp>
      <p:sp>
        <p:nvSpPr>
          <p:cNvPr name="TextBox 41" id="41"/>
          <p:cNvSpPr txBox="true"/>
          <p:nvPr/>
        </p:nvSpPr>
        <p:spPr>
          <a:xfrm rot="0">
            <a:off x="1198630" y="9520553"/>
            <a:ext cx="4533036" cy="441258"/>
          </a:xfrm>
          <a:prstGeom prst="rect">
            <a:avLst/>
          </a:prstGeom>
        </p:spPr>
        <p:txBody>
          <a:bodyPr anchor="t" rtlCol="false" tIns="0" lIns="0" bIns="0" rIns="0">
            <a:spAutoFit/>
          </a:bodyPr>
          <a:lstStyle/>
          <a:p>
            <a:pPr algn="ctr">
              <a:lnSpc>
                <a:spcPts val="3581"/>
              </a:lnSpc>
            </a:pPr>
            <a:r>
              <a:rPr lang="en-US" sz="2755" spc="55">
                <a:solidFill>
                  <a:srgbClr val="FFDE59"/>
                </a:solidFill>
                <a:latin typeface="Montserrat Ultra-Bold"/>
                <a:ea typeface="Montserrat Ultra-Bold"/>
                <a:cs typeface="Montserrat Ultra-Bold"/>
                <a:sym typeface="Montserrat Ultra-Bold"/>
              </a:rPr>
              <a:t>TAJRIBA: 4 YIL</a:t>
            </a:r>
          </a:p>
        </p:txBody>
      </p:sp>
      <p:sp>
        <p:nvSpPr>
          <p:cNvPr name="TextBox 42" id="42"/>
          <p:cNvSpPr txBox="true"/>
          <p:nvPr/>
        </p:nvSpPr>
        <p:spPr>
          <a:xfrm rot="0">
            <a:off x="5015562" y="9541923"/>
            <a:ext cx="4533036" cy="441258"/>
          </a:xfrm>
          <a:prstGeom prst="rect">
            <a:avLst/>
          </a:prstGeom>
        </p:spPr>
        <p:txBody>
          <a:bodyPr anchor="t" rtlCol="false" tIns="0" lIns="0" bIns="0" rIns="0">
            <a:spAutoFit/>
          </a:bodyPr>
          <a:lstStyle/>
          <a:p>
            <a:pPr algn="ctr">
              <a:lnSpc>
                <a:spcPts val="3581"/>
              </a:lnSpc>
            </a:pPr>
            <a:r>
              <a:rPr lang="en-US" sz="2755" spc="55">
                <a:solidFill>
                  <a:srgbClr val="FFDE59"/>
                </a:solidFill>
                <a:latin typeface="Montserrat Ultra-Bold"/>
                <a:ea typeface="Montserrat Ultra-Bold"/>
                <a:cs typeface="Montserrat Ultra-Bold"/>
                <a:sym typeface="Montserrat Ultra-Bold"/>
              </a:rPr>
              <a:t>TAJRIBA: 2 YIL</a:t>
            </a:r>
          </a:p>
        </p:txBody>
      </p:sp>
      <p:sp>
        <p:nvSpPr>
          <p:cNvPr name="TextBox 43" id="43"/>
          <p:cNvSpPr txBox="true"/>
          <p:nvPr/>
        </p:nvSpPr>
        <p:spPr>
          <a:xfrm rot="0">
            <a:off x="8785948" y="9541923"/>
            <a:ext cx="4533036" cy="441258"/>
          </a:xfrm>
          <a:prstGeom prst="rect">
            <a:avLst/>
          </a:prstGeom>
        </p:spPr>
        <p:txBody>
          <a:bodyPr anchor="t" rtlCol="false" tIns="0" lIns="0" bIns="0" rIns="0">
            <a:spAutoFit/>
          </a:bodyPr>
          <a:lstStyle/>
          <a:p>
            <a:pPr algn="ctr">
              <a:lnSpc>
                <a:spcPts val="3581"/>
              </a:lnSpc>
            </a:pPr>
            <a:r>
              <a:rPr lang="en-US" sz="2755" spc="55">
                <a:solidFill>
                  <a:srgbClr val="FFDE59"/>
                </a:solidFill>
                <a:latin typeface="Montserrat Ultra-Bold"/>
                <a:ea typeface="Montserrat Ultra-Bold"/>
                <a:cs typeface="Montserrat Ultra-Bold"/>
                <a:sym typeface="Montserrat Ultra-Bold"/>
              </a:rPr>
              <a:t>TAJRIBA: 4 YIL</a:t>
            </a:r>
          </a:p>
        </p:txBody>
      </p:sp>
      <p:sp>
        <p:nvSpPr>
          <p:cNvPr name="TextBox 44" id="44"/>
          <p:cNvSpPr txBox="true"/>
          <p:nvPr/>
        </p:nvSpPr>
        <p:spPr>
          <a:xfrm rot="0">
            <a:off x="12374117" y="9541923"/>
            <a:ext cx="4533036" cy="441258"/>
          </a:xfrm>
          <a:prstGeom prst="rect">
            <a:avLst/>
          </a:prstGeom>
        </p:spPr>
        <p:txBody>
          <a:bodyPr anchor="t" rtlCol="false" tIns="0" lIns="0" bIns="0" rIns="0">
            <a:spAutoFit/>
          </a:bodyPr>
          <a:lstStyle/>
          <a:p>
            <a:pPr algn="ctr">
              <a:lnSpc>
                <a:spcPts val="3581"/>
              </a:lnSpc>
            </a:pPr>
            <a:r>
              <a:rPr lang="en-US" sz="2755" spc="55">
                <a:solidFill>
                  <a:srgbClr val="FFDE59"/>
                </a:solidFill>
                <a:latin typeface="Montserrat Ultra-Bold"/>
                <a:ea typeface="Montserrat Ultra-Bold"/>
                <a:cs typeface="Montserrat Ultra-Bold"/>
                <a:sym typeface="Montserrat Ultra-Bold"/>
              </a:rPr>
              <a:t>TAJRIBA: 3 YIL</a:t>
            </a:r>
          </a:p>
        </p:txBody>
      </p:sp>
      <p:sp>
        <p:nvSpPr>
          <p:cNvPr name="TextBox 45" id="45"/>
          <p:cNvSpPr txBox="true"/>
          <p:nvPr/>
        </p:nvSpPr>
        <p:spPr>
          <a:xfrm rot="0">
            <a:off x="9295861" y="8407017"/>
            <a:ext cx="3007735" cy="761111"/>
          </a:xfrm>
          <a:prstGeom prst="rect">
            <a:avLst/>
          </a:prstGeom>
        </p:spPr>
        <p:txBody>
          <a:bodyPr anchor="t" rtlCol="false" tIns="0" lIns="0" bIns="0" rIns="0">
            <a:spAutoFit/>
          </a:bodyPr>
          <a:lstStyle/>
          <a:p>
            <a:pPr algn="ctr">
              <a:lnSpc>
                <a:spcPts val="3015"/>
              </a:lnSpc>
            </a:pPr>
            <a:r>
              <a:rPr lang="en-US" sz="2319" spc="46">
                <a:solidFill>
                  <a:srgbClr val="FFFFFF"/>
                </a:solidFill>
                <a:latin typeface="Montserrat"/>
                <a:ea typeface="Montserrat"/>
                <a:cs typeface="Montserrat"/>
                <a:sym typeface="Montserrat"/>
              </a:rPr>
              <a:t> Olimov Ramazon</a:t>
            </a:r>
          </a:p>
          <a:p>
            <a:pPr algn="ctr">
              <a:lnSpc>
                <a:spcPts val="3015"/>
              </a:lnSpc>
            </a:pPr>
            <a:r>
              <a:rPr lang="en-US" sz="2319" spc="46">
                <a:solidFill>
                  <a:srgbClr val="FFFFFF"/>
                </a:solidFill>
                <a:latin typeface="Montserrat Bold"/>
                <a:ea typeface="Montserrat Bold"/>
                <a:cs typeface="Montserrat Bold"/>
                <a:sym typeface="Montserrat Bold"/>
              </a:rPr>
              <a:t>TATU talabasi</a:t>
            </a:r>
          </a:p>
        </p:txBody>
      </p:sp>
      <p:sp>
        <p:nvSpPr>
          <p:cNvPr name="TextBox 46" id="46"/>
          <p:cNvSpPr txBox="true"/>
          <p:nvPr/>
        </p:nvSpPr>
        <p:spPr>
          <a:xfrm rot="0">
            <a:off x="5874912" y="7901078"/>
            <a:ext cx="2363192" cy="361315"/>
          </a:xfrm>
          <a:prstGeom prst="rect">
            <a:avLst/>
          </a:prstGeom>
        </p:spPr>
        <p:txBody>
          <a:bodyPr anchor="t" rtlCol="false" tIns="0" lIns="0" bIns="0" rIns="0">
            <a:spAutoFit/>
          </a:bodyPr>
          <a:lstStyle/>
          <a:p>
            <a:pPr algn="ctr">
              <a:lnSpc>
                <a:spcPts val="2990"/>
              </a:lnSpc>
              <a:spcBef>
                <a:spcPct val="0"/>
              </a:spcBef>
            </a:pPr>
            <a:r>
              <a:rPr lang="en-US" sz="2300" spc="46">
                <a:solidFill>
                  <a:srgbClr val="FFFFFF"/>
                </a:solidFill>
                <a:latin typeface="Montserrat Bold"/>
                <a:ea typeface="Montserrat Bold"/>
                <a:cs typeface="Montserrat Bold"/>
                <a:sym typeface="Montserrat Bold"/>
              </a:rPr>
              <a:t>Jamoa Sardori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grpSp>
        <p:nvGrpSpPr>
          <p:cNvPr name="Group 2" id="2"/>
          <p:cNvGrpSpPr/>
          <p:nvPr/>
        </p:nvGrpSpPr>
        <p:grpSpPr>
          <a:xfrm rot="0">
            <a:off x="8767201" y="1547692"/>
            <a:ext cx="6972665" cy="1522399"/>
            <a:chOff x="0" y="0"/>
            <a:chExt cx="3024666" cy="660400"/>
          </a:xfrm>
        </p:grpSpPr>
        <p:sp>
          <p:nvSpPr>
            <p:cNvPr name="Freeform 3" id="3"/>
            <p:cNvSpPr/>
            <p:nvPr/>
          </p:nvSpPr>
          <p:spPr>
            <a:xfrm flipH="false" flipV="false" rot="0">
              <a:off x="0" y="0"/>
              <a:ext cx="3024666" cy="660400"/>
            </a:xfrm>
            <a:custGeom>
              <a:avLst/>
              <a:gdLst/>
              <a:ahLst/>
              <a:cxnLst/>
              <a:rect r="r" b="b" t="t" l="l"/>
              <a:pathLst>
                <a:path h="660400" w="3024666">
                  <a:moveTo>
                    <a:pt x="2900206" y="660400"/>
                  </a:moveTo>
                  <a:lnTo>
                    <a:pt x="124460" y="660400"/>
                  </a:lnTo>
                  <a:cubicBezTo>
                    <a:pt x="55880" y="660400"/>
                    <a:pt x="0" y="604520"/>
                    <a:pt x="0" y="535940"/>
                  </a:cubicBezTo>
                  <a:lnTo>
                    <a:pt x="0" y="124460"/>
                  </a:lnTo>
                  <a:cubicBezTo>
                    <a:pt x="0" y="55880"/>
                    <a:pt x="55880" y="0"/>
                    <a:pt x="124460" y="0"/>
                  </a:cubicBezTo>
                  <a:lnTo>
                    <a:pt x="2900206" y="0"/>
                  </a:lnTo>
                  <a:cubicBezTo>
                    <a:pt x="2968786" y="0"/>
                    <a:pt x="3024666" y="55880"/>
                    <a:pt x="3024666" y="124460"/>
                  </a:cubicBezTo>
                  <a:lnTo>
                    <a:pt x="3024666" y="535940"/>
                  </a:lnTo>
                  <a:cubicBezTo>
                    <a:pt x="3024666" y="604520"/>
                    <a:pt x="2968786" y="660400"/>
                    <a:pt x="2900206" y="660400"/>
                  </a:cubicBezTo>
                  <a:close/>
                </a:path>
              </a:pathLst>
            </a:custGeom>
            <a:solidFill>
              <a:srgbClr val="6CE5E8"/>
            </a:solidFill>
          </p:spPr>
        </p:sp>
      </p:grpSp>
      <p:sp>
        <p:nvSpPr>
          <p:cNvPr name="Freeform 4" id="4"/>
          <p:cNvSpPr/>
          <p:nvPr/>
        </p:nvSpPr>
        <p:spPr>
          <a:xfrm flipH="false" flipV="false" rot="0">
            <a:off x="8746448" y="1636558"/>
            <a:ext cx="1395290" cy="1395290"/>
          </a:xfrm>
          <a:custGeom>
            <a:avLst/>
            <a:gdLst/>
            <a:ahLst/>
            <a:cxnLst/>
            <a:rect r="r" b="b" t="t" l="l"/>
            <a:pathLst>
              <a:path h="1395290" w="1395290">
                <a:moveTo>
                  <a:pt x="0" y="0"/>
                </a:moveTo>
                <a:lnTo>
                  <a:pt x="1395290" y="0"/>
                </a:lnTo>
                <a:lnTo>
                  <a:pt x="1395290" y="1395290"/>
                </a:lnTo>
                <a:lnTo>
                  <a:pt x="0" y="1395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767201" y="3490797"/>
            <a:ext cx="6972665" cy="1522399"/>
            <a:chOff x="0" y="0"/>
            <a:chExt cx="3024666" cy="660400"/>
          </a:xfrm>
        </p:grpSpPr>
        <p:sp>
          <p:nvSpPr>
            <p:cNvPr name="Freeform 6" id="6"/>
            <p:cNvSpPr/>
            <p:nvPr/>
          </p:nvSpPr>
          <p:spPr>
            <a:xfrm flipH="false" flipV="false" rot="0">
              <a:off x="0" y="0"/>
              <a:ext cx="3024666" cy="660400"/>
            </a:xfrm>
            <a:custGeom>
              <a:avLst/>
              <a:gdLst/>
              <a:ahLst/>
              <a:cxnLst/>
              <a:rect r="r" b="b" t="t" l="l"/>
              <a:pathLst>
                <a:path h="660400" w="3024666">
                  <a:moveTo>
                    <a:pt x="2900206" y="660400"/>
                  </a:moveTo>
                  <a:lnTo>
                    <a:pt x="124460" y="660400"/>
                  </a:lnTo>
                  <a:cubicBezTo>
                    <a:pt x="55880" y="660400"/>
                    <a:pt x="0" y="604520"/>
                    <a:pt x="0" y="535940"/>
                  </a:cubicBezTo>
                  <a:lnTo>
                    <a:pt x="0" y="124460"/>
                  </a:lnTo>
                  <a:cubicBezTo>
                    <a:pt x="0" y="55880"/>
                    <a:pt x="55880" y="0"/>
                    <a:pt x="124460" y="0"/>
                  </a:cubicBezTo>
                  <a:lnTo>
                    <a:pt x="2900206" y="0"/>
                  </a:lnTo>
                  <a:cubicBezTo>
                    <a:pt x="2968786" y="0"/>
                    <a:pt x="3024666" y="55880"/>
                    <a:pt x="3024666" y="124460"/>
                  </a:cubicBezTo>
                  <a:lnTo>
                    <a:pt x="3024666" y="535940"/>
                  </a:lnTo>
                  <a:cubicBezTo>
                    <a:pt x="3024666" y="604520"/>
                    <a:pt x="2968786" y="660400"/>
                    <a:pt x="2900206" y="660400"/>
                  </a:cubicBezTo>
                  <a:close/>
                </a:path>
              </a:pathLst>
            </a:custGeom>
            <a:solidFill>
              <a:srgbClr val="38B6FF"/>
            </a:solidFill>
          </p:spPr>
        </p:sp>
      </p:grpSp>
      <p:grpSp>
        <p:nvGrpSpPr>
          <p:cNvPr name="Group 7" id="7"/>
          <p:cNvGrpSpPr/>
          <p:nvPr/>
        </p:nvGrpSpPr>
        <p:grpSpPr>
          <a:xfrm rot="0">
            <a:off x="8767201" y="5395802"/>
            <a:ext cx="6972665" cy="1522399"/>
            <a:chOff x="0" y="0"/>
            <a:chExt cx="3024666" cy="660400"/>
          </a:xfrm>
        </p:grpSpPr>
        <p:sp>
          <p:nvSpPr>
            <p:cNvPr name="Freeform 8" id="8"/>
            <p:cNvSpPr/>
            <p:nvPr/>
          </p:nvSpPr>
          <p:spPr>
            <a:xfrm flipH="false" flipV="false" rot="0">
              <a:off x="0" y="0"/>
              <a:ext cx="3024666" cy="660400"/>
            </a:xfrm>
            <a:custGeom>
              <a:avLst/>
              <a:gdLst/>
              <a:ahLst/>
              <a:cxnLst/>
              <a:rect r="r" b="b" t="t" l="l"/>
              <a:pathLst>
                <a:path h="660400" w="3024666">
                  <a:moveTo>
                    <a:pt x="2900206" y="660400"/>
                  </a:moveTo>
                  <a:lnTo>
                    <a:pt x="124460" y="660400"/>
                  </a:lnTo>
                  <a:cubicBezTo>
                    <a:pt x="55880" y="660400"/>
                    <a:pt x="0" y="604520"/>
                    <a:pt x="0" y="535940"/>
                  </a:cubicBezTo>
                  <a:lnTo>
                    <a:pt x="0" y="124460"/>
                  </a:lnTo>
                  <a:cubicBezTo>
                    <a:pt x="0" y="55880"/>
                    <a:pt x="55880" y="0"/>
                    <a:pt x="124460" y="0"/>
                  </a:cubicBezTo>
                  <a:lnTo>
                    <a:pt x="2900206" y="0"/>
                  </a:lnTo>
                  <a:cubicBezTo>
                    <a:pt x="2968786" y="0"/>
                    <a:pt x="3024666" y="55880"/>
                    <a:pt x="3024666" y="124460"/>
                  </a:cubicBezTo>
                  <a:lnTo>
                    <a:pt x="3024666" y="535940"/>
                  </a:lnTo>
                  <a:cubicBezTo>
                    <a:pt x="3024666" y="604520"/>
                    <a:pt x="2968786" y="660400"/>
                    <a:pt x="2900206" y="660400"/>
                  </a:cubicBezTo>
                  <a:close/>
                </a:path>
              </a:pathLst>
            </a:custGeom>
            <a:solidFill>
              <a:srgbClr val="5CE1E6"/>
            </a:solidFill>
          </p:spPr>
        </p:sp>
      </p:grpSp>
      <p:sp>
        <p:nvSpPr>
          <p:cNvPr name="Freeform 9" id="9"/>
          <p:cNvSpPr/>
          <p:nvPr/>
        </p:nvSpPr>
        <p:spPr>
          <a:xfrm flipH="false" flipV="false" rot="0">
            <a:off x="8769568" y="3630827"/>
            <a:ext cx="1382369" cy="1382369"/>
          </a:xfrm>
          <a:custGeom>
            <a:avLst/>
            <a:gdLst/>
            <a:ahLst/>
            <a:cxnLst/>
            <a:rect r="r" b="b" t="t" l="l"/>
            <a:pathLst>
              <a:path h="1382369" w="1382369">
                <a:moveTo>
                  <a:pt x="0" y="0"/>
                </a:moveTo>
                <a:lnTo>
                  <a:pt x="1382368" y="0"/>
                </a:lnTo>
                <a:lnTo>
                  <a:pt x="1382368" y="1382369"/>
                </a:lnTo>
                <a:lnTo>
                  <a:pt x="0" y="1382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767201" y="5469733"/>
            <a:ext cx="1374537" cy="1374537"/>
          </a:xfrm>
          <a:custGeom>
            <a:avLst/>
            <a:gdLst/>
            <a:ahLst/>
            <a:cxnLst/>
            <a:rect r="r" b="b" t="t" l="l"/>
            <a:pathLst>
              <a:path h="1374537" w="1374537">
                <a:moveTo>
                  <a:pt x="0" y="0"/>
                </a:moveTo>
                <a:lnTo>
                  <a:pt x="1374537" y="0"/>
                </a:lnTo>
                <a:lnTo>
                  <a:pt x="1374537" y="1374537"/>
                </a:lnTo>
                <a:lnTo>
                  <a:pt x="0" y="13745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017563" y="1617747"/>
            <a:ext cx="5426683" cy="5330065"/>
          </a:xfrm>
          <a:custGeom>
            <a:avLst/>
            <a:gdLst/>
            <a:ahLst/>
            <a:cxnLst/>
            <a:rect r="r" b="b" t="t" l="l"/>
            <a:pathLst>
              <a:path h="5330065" w="5426683">
                <a:moveTo>
                  <a:pt x="0" y="0"/>
                </a:moveTo>
                <a:lnTo>
                  <a:pt x="5426682" y="0"/>
                </a:lnTo>
                <a:lnTo>
                  <a:pt x="5426682" y="5330065"/>
                </a:lnTo>
                <a:lnTo>
                  <a:pt x="0" y="5330065"/>
                </a:lnTo>
                <a:lnTo>
                  <a:pt x="0" y="0"/>
                </a:lnTo>
                <a:close/>
              </a:path>
            </a:pathLst>
          </a:custGeom>
          <a:blipFill>
            <a:blip r:embed="rId8"/>
            <a:stretch>
              <a:fillRect l="0" t="0" r="0" b="0"/>
            </a:stretch>
          </a:blipFill>
        </p:spPr>
      </p:sp>
      <p:sp>
        <p:nvSpPr>
          <p:cNvPr name="TextBox 12" id="12"/>
          <p:cNvSpPr txBox="true"/>
          <p:nvPr/>
        </p:nvSpPr>
        <p:spPr>
          <a:xfrm rot="0">
            <a:off x="6527054" y="507857"/>
            <a:ext cx="5233892" cy="726620"/>
          </a:xfrm>
          <a:prstGeom prst="rect">
            <a:avLst/>
          </a:prstGeom>
        </p:spPr>
        <p:txBody>
          <a:bodyPr anchor="t" rtlCol="false" tIns="0" lIns="0" bIns="0" rIns="0">
            <a:spAutoFit/>
          </a:bodyPr>
          <a:lstStyle/>
          <a:p>
            <a:pPr algn="ctr">
              <a:lnSpc>
                <a:spcPts val="5494"/>
              </a:lnSpc>
            </a:pPr>
            <a:r>
              <a:rPr lang="en-US" sz="5606" spc="-330">
                <a:solidFill>
                  <a:srgbClr val="FFFFFE"/>
                </a:solidFill>
                <a:latin typeface="Montserrat Ultra-Bold Italics"/>
                <a:ea typeface="Montserrat Ultra-Bold Italics"/>
                <a:cs typeface="Montserrat Ultra-Bold Italics"/>
                <a:sym typeface="Montserrat Ultra-Bold Italics"/>
              </a:rPr>
              <a:t>KONTAKTLAR</a:t>
            </a:r>
          </a:p>
        </p:txBody>
      </p:sp>
      <p:sp>
        <p:nvSpPr>
          <p:cNvPr name="TextBox 13" id="13"/>
          <p:cNvSpPr txBox="true"/>
          <p:nvPr/>
        </p:nvSpPr>
        <p:spPr>
          <a:xfrm rot="0">
            <a:off x="10302165" y="1662868"/>
            <a:ext cx="5287472" cy="1276837"/>
          </a:xfrm>
          <a:prstGeom prst="rect">
            <a:avLst/>
          </a:prstGeom>
        </p:spPr>
        <p:txBody>
          <a:bodyPr anchor="t" rtlCol="false" tIns="0" lIns="0" bIns="0" rIns="0">
            <a:spAutoFit/>
          </a:bodyPr>
          <a:lstStyle/>
          <a:p>
            <a:pPr algn="ctr">
              <a:lnSpc>
                <a:spcPts val="5181"/>
              </a:lnSpc>
            </a:pPr>
            <a:r>
              <a:rPr lang="en-US" sz="3986" spc="79">
                <a:solidFill>
                  <a:srgbClr val="263F6B"/>
                </a:solidFill>
                <a:latin typeface="Montserrat Ultra-Bold"/>
                <a:ea typeface="Montserrat Ultra-Bold"/>
                <a:cs typeface="Montserrat Ultra-Bold"/>
                <a:sym typeface="Montserrat Ultra-Bold"/>
              </a:rPr>
              <a:t>+998 90 970 10 70</a:t>
            </a:r>
          </a:p>
          <a:p>
            <a:pPr algn="ctr">
              <a:lnSpc>
                <a:spcPts val="5181"/>
              </a:lnSpc>
            </a:pPr>
            <a:r>
              <a:rPr lang="en-US" sz="3986" spc="79">
                <a:solidFill>
                  <a:srgbClr val="263F6B"/>
                </a:solidFill>
                <a:latin typeface="Montserrat Ultra-Bold"/>
                <a:ea typeface="Montserrat Ultra-Bold"/>
                <a:cs typeface="Montserrat Ultra-Bold"/>
                <a:sym typeface="Montserrat Ultra-Bold"/>
              </a:rPr>
              <a:t>+998 93 886 21 25</a:t>
            </a:r>
          </a:p>
        </p:txBody>
      </p:sp>
      <p:sp>
        <p:nvSpPr>
          <p:cNvPr name="TextBox 14" id="14"/>
          <p:cNvSpPr txBox="true"/>
          <p:nvPr/>
        </p:nvSpPr>
        <p:spPr>
          <a:xfrm rot="0">
            <a:off x="10302165" y="3602252"/>
            <a:ext cx="5287472" cy="1276837"/>
          </a:xfrm>
          <a:prstGeom prst="rect">
            <a:avLst/>
          </a:prstGeom>
        </p:spPr>
        <p:txBody>
          <a:bodyPr anchor="t" rtlCol="false" tIns="0" lIns="0" bIns="0" rIns="0">
            <a:spAutoFit/>
          </a:bodyPr>
          <a:lstStyle/>
          <a:p>
            <a:pPr algn="ctr">
              <a:lnSpc>
                <a:spcPts val="5181"/>
              </a:lnSpc>
            </a:pPr>
            <a:r>
              <a:rPr lang="en-US" sz="3986" spc="79">
                <a:solidFill>
                  <a:srgbClr val="263F6B"/>
                </a:solidFill>
                <a:latin typeface="Montserrat Ultra-Bold"/>
                <a:ea typeface="Montserrat Ultra-Bold"/>
                <a:cs typeface="Montserrat Ultra-Bold"/>
                <a:sym typeface="Montserrat Ultra-Bold"/>
              </a:rPr>
              <a:t>rajabovtemurbek</a:t>
            </a:r>
          </a:p>
          <a:p>
            <a:pPr algn="ctr">
              <a:lnSpc>
                <a:spcPts val="5181"/>
              </a:lnSpc>
            </a:pPr>
            <a:r>
              <a:rPr lang="en-US" sz="3986" spc="79">
                <a:solidFill>
                  <a:srgbClr val="263F6B"/>
                </a:solidFill>
                <a:latin typeface="Montserrat Ultra-Bold"/>
                <a:ea typeface="Montserrat Ultra-Bold"/>
                <a:cs typeface="Montserrat Ultra-Bold"/>
                <a:sym typeface="Montserrat Ultra-Bold"/>
              </a:rPr>
              <a:t>04@gamil.com</a:t>
            </a:r>
          </a:p>
        </p:txBody>
      </p:sp>
      <p:sp>
        <p:nvSpPr>
          <p:cNvPr name="TextBox 15" id="15"/>
          <p:cNvSpPr txBox="true"/>
          <p:nvPr/>
        </p:nvSpPr>
        <p:spPr>
          <a:xfrm rot="0">
            <a:off x="10151936" y="5823229"/>
            <a:ext cx="5587929" cy="627395"/>
          </a:xfrm>
          <a:prstGeom prst="rect">
            <a:avLst/>
          </a:prstGeom>
        </p:spPr>
        <p:txBody>
          <a:bodyPr anchor="t" rtlCol="false" tIns="0" lIns="0" bIns="0" rIns="0">
            <a:spAutoFit/>
          </a:bodyPr>
          <a:lstStyle/>
          <a:p>
            <a:pPr algn="ctr">
              <a:lnSpc>
                <a:spcPts val="5181"/>
              </a:lnSpc>
            </a:pPr>
            <a:r>
              <a:rPr lang="en-US" sz="3986" spc="79">
                <a:solidFill>
                  <a:srgbClr val="263F6B"/>
                </a:solidFill>
                <a:latin typeface="Montserrat Ultra-Bold"/>
                <a:ea typeface="Montserrat Ultra-Bold"/>
                <a:cs typeface="Montserrat Ultra-Bold"/>
                <a:sym typeface="Montserrat Ultra-Bold"/>
              </a:rPr>
              <a:t>@temurbekrajabov</a:t>
            </a:r>
          </a:p>
        </p:txBody>
      </p:sp>
      <p:grpSp>
        <p:nvGrpSpPr>
          <p:cNvPr name="Group 16" id="16"/>
          <p:cNvGrpSpPr/>
          <p:nvPr/>
        </p:nvGrpSpPr>
        <p:grpSpPr>
          <a:xfrm rot="0">
            <a:off x="3017563" y="7262137"/>
            <a:ext cx="12722303" cy="2777764"/>
            <a:chOff x="0" y="0"/>
            <a:chExt cx="3024666" cy="660400"/>
          </a:xfrm>
        </p:grpSpPr>
        <p:sp>
          <p:nvSpPr>
            <p:cNvPr name="Freeform 17" id="17"/>
            <p:cNvSpPr/>
            <p:nvPr/>
          </p:nvSpPr>
          <p:spPr>
            <a:xfrm flipH="false" flipV="false" rot="0">
              <a:off x="0" y="0"/>
              <a:ext cx="3024666" cy="660400"/>
            </a:xfrm>
            <a:custGeom>
              <a:avLst/>
              <a:gdLst/>
              <a:ahLst/>
              <a:cxnLst/>
              <a:rect r="r" b="b" t="t" l="l"/>
              <a:pathLst>
                <a:path h="660400" w="3024666">
                  <a:moveTo>
                    <a:pt x="2900206" y="660400"/>
                  </a:moveTo>
                  <a:lnTo>
                    <a:pt x="124460" y="660400"/>
                  </a:lnTo>
                  <a:cubicBezTo>
                    <a:pt x="55880" y="660400"/>
                    <a:pt x="0" y="604520"/>
                    <a:pt x="0" y="535940"/>
                  </a:cubicBezTo>
                  <a:lnTo>
                    <a:pt x="0" y="124460"/>
                  </a:lnTo>
                  <a:cubicBezTo>
                    <a:pt x="0" y="55880"/>
                    <a:pt x="55880" y="0"/>
                    <a:pt x="124460" y="0"/>
                  </a:cubicBezTo>
                  <a:lnTo>
                    <a:pt x="2900206" y="0"/>
                  </a:lnTo>
                  <a:cubicBezTo>
                    <a:pt x="2968786" y="0"/>
                    <a:pt x="3024666" y="55880"/>
                    <a:pt x="3024666" y="124460"/>
                  </a:cubicBezTo>
                  <a:lnTo>
                    <a:pt x="3024666" y="535940"/>
                  </a:lnTo>
                  <a:cubicBezTo>
                    <a:pt x="3024666" y="604520"/>
                    <a:pt x="2968786" y="660400"/>
                    <a:pt x="2900206" y="660400"/>
                  </a:cubicBezTo>
                  <a:close/>
                </a:path>
              </a:pathLst>
            </a:custGeom>
            <a:solidFill>
              <a:srgbClr val="38B6FF"/>
            </a:solidFill>
          </p:spPr>
        </p:sp>
      </p:grpSp>
      <p:sp>
        <p:nvSpPr>
          <p:cNvPr name="TextBox 18" id="18"/>
          <p:cNvSpPr txBox="true"/>
          <p:nvPr/>
        </p:nvSpPr>
        <p:spPr>
          <a:xfrm rot="0">
            <a:off x="-1360880" y="6902500"/>
            <a:ext cx="21376958" cy="3248825"/>
          </a:xfrm>
          <a:prstGeom prst="rect">
            <a:avLst/>
          </a:prstGeom>
        </p:spPr>
        <p:txBody>
          <a:bodyPr anchor="t" rtlCol="false" tIns="0" lIns="0" bIns="0" rIns="0">
            <a:spAutoFit/>
          </a:bodyPr>
          <a:lstStyle/>
          <a:p>
            <a:pPr algn="ctr">
              <a:lnSpc>
                <a:spcPts val="26216"/>
              </a:lnSpc>
            </a:pPr>
            <a:r>
              <a:rPr lang="en-US" sz="20166" spc="403">
                <a:solidFill>
                  <a:srgbClr val="263F6B"/>
                </a:solidFill>
                <a:latin typeface="Montserrat Bold"/>
                <a:ea typeface="Montserrat Bold"/>
                <a:cs typeface="Montserrat Bold"/>
                <a:sym typeface="Montserrat Bold"/>
              </a:rPr>
              <a:t>volta.uz</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37808" y="4230814"/>
            <a:ext cx="5342860" cy="5146009"/>
            <a:chOff x="0" y="0"/>
            <a:chExt cx="1687841" cy="1625654"/>
          </a:xfrm>
        </p:grpSpPr>
        <p:sp>
          <p:nvSpPr>
            <p:cNvPr name="Freeform 5" id="5"/>
            <p:cNvSpPr/>
            <p:nvPr/>
          </p:nvSpPr>
          <p:spPr>
            <a:xfrm flipH="false" flipV="false" rot="0">
              <a:off x="0" y="0"/>
              <a:ext cx="1687841" cy="1625654"/>
            </a:xfrm>
            <a:custGeom>
              <a:avLst/>
              <a:gdLst/>
              <a:ahLst/>
              <a:cxnLst/>
              <a:rect r="r" b="b" t="t" l="l"/>
              <a:pathLst>
                <a:path h="1625654" w="1687841">
                  <a:moveTo>
                    <a:pt x="1563381" y="1625654"/>
                  </a:moveTo>
                  <a:lnTo>
                    <a:pt x="124460" y="1625654"/>
                  </a:lnTo>
                  <a:cubicBezTo>
                    <a:pt x="55880" y="1625654"/>
                    <a:pt x="0" y="1569774"/>
                    <a:pt x="0" y="1501194"/>
                  </a:cubicBezTo>
                  <a:lnTo>
                    <a:pt x="0" y="124460"/>
                  </a:lnTo>
                  <a:cubicBezTo>
                    <a:pt x="0" y="55880"/>
                    <a:pt x="55880" y="0"/>
                    <a:pt x="124460" y="0"/>
                  </a:cubicBezTo>
                  <a:lnTo>
                    <a:pt x="1563381" y="0"/>
                  </a:lnTo>
                  <a:cubicBezTo>
                    <a:pt x="1631961" y="0"/>
                    <a:pt x="1687841" y="55880"/>
                    <a:pt x="1687841" y="124460"/>
                  </a:cubicBezTo>
                  <a:lnTo>
                    <a:pt x="1687841" y="1501194"/>
                  </a:lnTo>
                  <a:cubicBezTo>
                    <a:pt x="1687841" y="1569774"/>
                    <a:pt x="1631961" y="1625654"/>
                    <a:pt x="1563381" y="1625654"/>
                  </a:cubicBezTo>
                  <a:close/>
                </a:path>
              </a:pathLst>
            </a:custGeom>
            <a:solidFill>
              <a:srgbClr val="263F6B"/>
            </a:solidFill>
          </p:spPr>
        </p:sp>
      </p:grpSp>
      <p:sp>
        <p:nvSpPr>
          <p:cNvPr name="TextBox 6" id="6"/>
          <p:cNvSpPr txBox="true"/>
          <p:nvPr/>
        </p:nvSpPr>
        <p:spPr>
          <a:xfrm rot="0">
            <a:off x="4411873" y="1115168"/>
            <a:ext cx="8778116" cy="919480"/>
          </a:xfrm>
          <a:prstGeom prst="rect">
            <a:avLst/>
          </a:prstGeom>
        </p:spPr>
        <p:txBody>
          <a:bodyPr anchor="t" rtlCol="false" tIns="0" lIns="0" bIns="0" rIns="0">
            <a:spAutoFit/>
          </a:bodyPr>
          <a:lstStyle/>
          <a:p>
            <a:pPr algn="ctr">
              <a:lnSpc>
                <a:spcPts val="6859"/>
              </a:lnSpc>
            </a:pPr>
            <a:r>
              <a:rPr lang="en-US" sz="6999" spc="-412">
                <a:solidFill>
                  <a:srgbClr val="263F6B"/>
                </a:solidFill>
                <a:latin typeface="Montserrat Ultra-Bold Italics"/>
                <a:ea typeface="Montserrat Ultra-Bold Italics"/>
                <a:cs typeface="Montserrat Ultra-Bold Italics"/>
                <a:sym typeface="Montserrat Ultra-Bold Italics"/>
              </a:rPr>
              <a:t>MUAMMOLAR</a:t>
            </a:r>
          </a:p>
        </p:txBody>
      </p:sp>
      <p:sp>
        <p:nvSpPr>
          <p:cNvPr name="TextBox 7" id="7"/>
          <p:cNvSpPr txBox="true"/>
          <p:nvPr/>
        </p:nvSpPr>
        <p:spPr>
          <a:xfrm rot="0">
            <a:off x="398628" y="4458815"/>
            <a:ext cx="4890068" cy="4365625"/>
          </a:xfrm>
          <a:prstGeom prst="rect">
            <a:avLst/>
          </a:prstGeom>
        </p:spPr>
        <p:txBody>
          <a:bodyPr anchor="t" rtlCol="false" tIns="0" lIns="0" bIns="0" rIns="0">
            <a:spAutoFit/>
          </a:bodyPr>
          <a:lstStyle/>
          <a:p>
            <a:pPr algn="ctr">
              <a:lnSpc>
                <a:spcPts val="3500"/>
              </a:lnSpc>
            </a:pPr>
            <a:r>
              <a:rPr lang="en-US" sz="2500" spc="50">
                <a:solidFill>
                  <a:srgbClr val="FFFFFF"/>
                </a:solidFill>
                <a:latin typeface="Montserrat"/>
                <a:ea typeface="Montserrat"/>
                <a:cs typeface="Montserrat"/>
                <a:sym typeface="Montserrat"/>
              </a:rPr>
              <a:t>O'zbekiston fuqorolarining aksariyat qismi elektr tokining uzilishlari va kerakli vaqtlarda elektr tokining yo'qligidan aziyat chekishadi.Yuridik shaxslar uchun ya'ni tadbirkorlar uchun elektr toki juda qimmat.Bu muammolar yechimsiz qolmasligi kerak.</a:t>
            </a:r>
          </a:p>
        </p:txBody>
      </p:sp>
      <p:sp>
        <p:nvSpPr>
          <p:cNvPr name="TextBox 8" id="8"/>
          <p:cNvSpPr txBox="true"/>
          <p:nvPr/>
        </p:nvSpPr>
        <p:spPr>
          <a:xfrm rot="0">
            <a:off x="703366" y="2722214"/>
            <a:ext cx="4094846" cy="1444807"/>
          </a:xfrm>
          <a:prstGeom prst="rect">
            <a:avLst/>
          </a:prstGeom>
        </p:spPr>
        <p:txBody>
          <a:bodyPr anchor="t" rtlCol="false" tIns="0" lIns="0" bIns="0" rIns="0">
            <a:spAutoFit/>
          </a:bodyPr>
          <a:lstStyle/>
          <a:p>
            <a:pPr algn="ctr">
              <a:lnSpc>
                <a:spcPts val="3853"/>
              </a:lnSpc>
            </a:pPr>
            <a:r>
              <a:rPr lang="en-US" sz="2941" spc="102">
                <a:solidFill>
                  <a:srgbClr val="263F6B"/>
                </a:solidFill>
                <a:latin typeface="Montserrat Ultra-Bold"/>
                <a:ea typeface="Montserrat Ultra-Bold"/>
                <a:cs typeface="Montserrat Ultra-Bold"/>
                <a:sym typeface="Montserrat Ultra-Bold"/>
              </a:rPr>
              <a:t>Elektr tokining qimmatligi va yetishmasligi</a:t>
            </a:r>
          </a:p>
        </p:txBody>
      </p:sp>
      <p:grpSp>
        <p:nvGrpSpPr>
          <p:cNvPr name="Group 9" id="9"/>
          <p:cNvGrpSpPr/>
          <p:nvPr/>
        </p:nvGrpSpPr>
        <p:grpSpPr>
          <a:xfrm rot="0">
            <a:off x="5766669" y="4230814"/>
            <a:ext cx="5342860" cy="5146009"/>
            <a:chOff x="0" y="0"/>
            <a:chExt cx="1687841" cy="1625654"/>
          </a:xfrm>
        </p:grpSpPr>
        <p:sp>
          <p:nvSpPr>
            <p:cNvPr name="Freeform 10" id="10"/>
            <p:cNvSpPr/>
            <p:nvPr/>
          </p:nvSpPr>
          <p:spPr>
            <a:xfrm flipH="false" flipV="false" rot="0">
              <a:off x="0" y="0"/>
              <a:ext cx="1687841" cy="1625654"/>
            </a:xfrm>
            <a:custGeom>
              <a:avLst/>
              <a:gdLst/>
              <a:ahLst/>
              <a:cxnLst/>
              <a:rect r="r" b="b" t="t" l="l"/>
              <a:pathLst>
                <a:path h="1625654" w="1687841">
                  <a:moveTo>
                    <a:pt x="1563381" y="1625654"/>
                  </a:moveTo>
                  <a:lnTo>
                    <a:pt x="124460" y="1625654"/>
                  </a:lnTo>
                  <a:cubicBezTo>
                    <a:pt x="55880" y="1625654"/>
                    <a:pt x="0" y="1569774"/>
                    <a:pt x="0" y="1501194"/>
                  </a:cubicBezTo>
                  <a:lnTo>
                    <a:pt x="0" y="124460"/>
                  </a:lnTo>
                  <a:cubicBezTo>
                    <a:pt x="0" y="55880"/>
                    <a:pt x="55880" y="0"/>
                    <a:pt x="124460" y="0"/>
                  </a:cubicBezTo>
                  <a:lnTo>
                    <a:pt x="1563381" y="0"/>
                  </a:lnTo>
                  <a:cubicBezTo>
                    <a:pt x="1631961" y="0"/>
                    <a:pt x="1687841" y="55880"/>
                    <a:pt x="1687841" y="124460"/>
                  </a:cubicBezTo>
                  <a:lnTo>
                    <a:pt x="1687841" y="1501194"/>
                  </a:lnTo>
                  <a:cubicBezTo>
                    <a:pt x="1687841" y="1569774"/>
                    <a:pt x="1631961" y="1625654"/>
                    <a:pt x="1563381" y="1625654"/>
                  </a:cubicBezTo>
                  <a:close/>
                </a:path>
              </a:pathLst>
            </a:custGeom>
            <a:solidFill>
              <a:srgbClr val="263F6B"/>
            </a:solidFill>
          </p:spPr>
        </p:sp>
      </p:grpSp>
      <p:sp>
        <p:nvSpPr>
          <p:cNvPr name="TextBox 11" id="11"/>
          <p:cNvSpPr txBox="true"/>
          <p:nvPr/>
        </p:nvSpPr>
        <p:spPr>
          <a:xfrm rot="0">
            <a:off x="5927488" y="4477865"/>
            <a:ext cx="4890068" cy="4559300"/>
          </a:xfrm>
          <a:prstGeom prst="rect">
            <a:avLst/>
          </a:prstGeom>
        </p:spPr>
        <p:txBody>
          <a:bodyPr anchor="t" rtlCol="false" tIns="0" lIns="0" bIns="0" rIns="0">
            <a:spAutoFit/>
          </a:bodyPr>
          <a:lstStyle/>
          <a:p>
            <a:pPr algn="ctr">
              <a:lnSpc>
                <a:spcPts val="2799"/>
              </a:lnSpc>
            </a:pPr>
            <a:r>
              <a:rPr lang="en-US" sz="1999" spc="39">
                <a:solidFill>
                  <a:srgbClr val="FFFFFF"/>
                </a:solidFill>
                <a:latin typeface="Montserrat"/>
                <a:ea typeface="Montserrat"/>
                <a:cs typeface="Montserrat"/>
                <a:sym typeface="Montserrat"/>
              </a:rPr>
              <a:t>O'zbekiston elektr energiya ishlab chiqrish uchun suv inshootlari va kerakli quvvtdagi elektrostansiyalar butun mamlakatimizni elektr energiyasi bilan ta'minlashga quvvati yetmaydi,sababi yurtimizda kundan-kunga yangi islohotlar yangi qurulishlar yangi binolar qad ko'tarmoqda. Ularni esa uzluksiz elektr tarmog'i bilan ta'minlash masalasi juda qiyin.Xizmat korsatish past bo'lgandan keyin to'lovlarni olish ham qiyinlashadi.</a:t>
            </a:r>
          </a:p>
        </p:txBody>
      </p:sp>
      <p:sp>
        <p:nvSpPr>
          <p:cNvPr name="TextBox 12" id="12"/>
          <p:cNvSpPr txBox="true"/>
          <p:nvPr/>
        </p:nvSpPr>
        <p:spPr>
          <a:xfrm rot="0">
            <a:off x="5766669" y="2684114"/>
            <a:ext cx="5050888" cy="1440130"/>
          </a:xfrm>
          <a:prstGeom prst="rect">
            <a:avLst/>
          </a:prstGeom>
        </p:spPr>
        <p:txBody>
          <a:bodyPr anchor="t" rtlCol="false" tIns="0" lIns="0" bIns="0" rIns="0">
            <a:spAutoFit/>
          </a:bodyPr>
          <a:lstStyle/>
          <a:p>
            <a:pPr algn="ctr">
              <a:lnSpc>
                <a:spcPts val="3830"/>
              </a:lnSpc>
            </a:pPr>
            <a:r>
              <a:rPr lang="en-US" sz="2641" spc="52">
                <a:solidFill>
                  <a:srgbClr val="263F6B"/>
                </a:solidFill>
                <a:latin typeface="Montserrat Ultra-Bold"/>
                <a:ea typeface="Montserrat Ultra-Bold"/>
                <a:cs typeface="Montserrat Ultra-Bold"/>
                <a:sym typeface="Montserrat Ultra-Bold"/>
              </a:rPr>
              <a:t>Elektr tokini ishlab chiqarishdagi  va to'lov tizimidagi muammolar</a:t>
            </a:r>
          </a:p>
        </p:txBody>
      </p:sp>
      <p:grpSp>
        <p:nvGrpSpPr>
          <p:cNvPr name="Group 13" id="13"/>
          <p:cNvGrpSpPr/>
          <p:nvPr/>
        </p:nvGrpSpPr>
        <p:grpSpPr>
          <a:xfrm rot="0">
            <a:off x="11300029" y="4105223"/>
            <a:ext cx="5342860" cy="5271600"/>
            <a:chOff x="0" y="0"/>
            <a:chExt cx="1687841" cy="1665329"/>
          </a:xfrm>
        </p:grpSpPr>
        <p:sp>
          <p:nvSpPr>
            <p:cNvPr name="Freeform 14" id="14"/>
            <p:cNvSpPr/>
            <p:nvPr/>
          </p:nvSpPr>
          <p:spPr>
            <a:xfrm flipH="false" flipV="false" rot="0">
              <a:off x="0" y="0"/>
              <a:ext cx="1687841" cy="1665330"/>
            </a:xfrm>
            <a:custGeom>
              <a:avLst/>
              <a:gdLst/>
              <a:ahLst/>
              <a:cxnLst/>
              <a:rect r="r" b="b" t="t" l="l"/>
              <a:pathLst>
                <a:path h="1665330" w="1687841">
                  <a:moveTo>
                    <a:pt x="1563381" y="1665329"/>
                  </a:moveTo>
                  <a:lnTo>
                    <a:pt x="124460" y="1665329"/>
                  </a:lnTo>
                  <a:cubicBezTo>
                    <a:pt x="55880" y="1665329"/>
                    <a:pt x="0" y="1609450"/>
                    <a:pt x="0" y="1540869"/>
                  </a:cubicBezTo>
                  <a:lnTo>
                    <a:pt x="0" y="124460"/>
                  </a:lnTo>
                  <a:cubicBezTo>
                    <a:pt x="0" y="55880"/>
                    <a:pt x="55880" y="0"/>
                    <a:pt x="124460" y="0"/>
                  </a:cubicBezTo>
                  <a:lnTo>
                    <a:pt x="1563381" y="0"/>
                  </a:lnTo>
                  <a:cubicBezTo>
                    <a:pt x="1631961" y="0"/>
                    <a:pt x="1687841" y="55880"/>
                    <a:pt x="1687841" y="124460"/>
                  </a:cubicBezTo>
                  <a:lnTo>
                    <a:pt x="1687841" y="1540870"/>
                  </a:lnTo>
                  <a:cubicBezTo>
                    <a:pt x="1687841" y="1609450"/>
                    <a:pt x="1631961" y="1665330"/>
                    <a:pt x="1563381" y="1665330"/>
                  </a:cubicBezTo>
                  <a:close/>
                </a:path>
              </a:pathLst>
            </a:custGeom>
            <a:solidFill>
              <a:srgbClr val="263F6B"/>
            </a:solidFill>
          </p:spPr>
        </p:sp>
      </p:grpSp>
      <p:sp>
        <p:nvSpPr>
          <p:cNvPr name="TextBox 15" id="15"/>
          <p:cNvSpPr txBox="true"/>
          <p:nvPr/>
        </p:nvSpPr>
        <p:spPr>
          <a:xfrm rot="0">
            <a:off x="11460848" y="4333223"/>
            <a:ext cx="4890068" cy="4493768"/>
          </a:xfrm>
          <a:prstGeom prst="rect">
            <a:avLst/>
          </a:prstGeom>
        </p:spPr>
        <p:txBody>
          <a:bodyPr anchor="t" rtlCol="false" tIns="0" lIns="0" bIns="0" rIns="0">
            <a:spAutoFit/>
          </a:bodyPr>
          <a:lstStyle/>
          <a:p>
            <a:pPr algn="ctr">
              <a:lnSpc>
                <a:spcPts val="3262"/>
              </a:lnSpc>
            </a:pPr>
            <a:r>
              <a:rPr lang="en-US" sz="2330" spc="46">
                <a:solidFill>
                  <a:srgbClr val="FFFFFF"/>
                </a:solidFill>
                <a:latin typeface="Montserrat"/>
                <a:ea typeface="Montserrat"/>
                <a:cs typeface="Montserrat"/>
                <a:sym typeface="Montserrat"/>
              </a:rPr>
              <a:t>Elektr energiyasini sarflashda juda ko'plab muammolar mavjud.Biz bu masalani IOT texnologiyalardan foydalangan holda elektr energiyasini to'g'ri va maqsadli taqsimlay oldik. Har bir oilalardan boshlab yirik korxonalargacha elektr energiyasi ba'zan noto'g'ri ishlatish oqibatida bekorga sarflab yuborilmoqda.</a:t>
            </a:r>
          </a:p>
        </p:txBody>
      </p:sp>
      <p:sp>
        <p:nvSpPr>
          <p:cNvPr name="TextBox 16" id="16"/>
          <p:cNvSpPr txBox="true"/>
          <p:nvPr/>
        </p:nvSpPr>
        <p:spPr>
          <a:xfrm rot="0">
            <a:off x="11300029" y="2558522"/>
            <a:ext cx="5050888" cy="1440130"/>
          </a:xfrm>
          <a:prstGeom prst="rect">
            <a:avLst/>
          </a:prstGeom>
        </p:spPr>
        <p:txBody>
          <a:bodyPr anchor="t" rtlCol="false" tIns="0" lIns="0" bIns="0" rIns="0">
            <a:spAutoFit/>
          </a:bodyPr>
          <a:lstStyle/>
          <a:p>
            <a:pPr algn="ctr">
              <a:lnSpc>
                <a:spcPts val="3830"/>
              </a:lnSpc>
            </a:pPr>
            <a:r>
              <a:rPr lang="en-US" sz="2641" spc="52">
                <a:solidFill>
                  <a:srgbClr val="263F6B"/>
                </a:solidFill>
                <a:latin typeface="Montserrat Ultra-Bold"/>
                <a:ea typeface="Montserrat Ultra-Bold"/>
                <a:cs typeface="Montserrat Ultra-Bold"/>
                <a:sym typeface="Montserrat Ultra-Bold"/>
              </a:rPr>
              <a:t>Elektr tokini to'g'ri taqsimlashdagi muammolar</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972841" y="4767999"/>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867881" y="7120842"/>
            <a:ext cx="5342860" cy="2282459"/>
            <a:chOff x="0" y="0"/>
            <a:chExt cx="1687841" cy="721042"/>
          </a:xfrm>
        </p:grpSpPr>
        <p:sp>
          <p:nvSpPr>
            <p:cNvPr name="Freeform 6" id="6"/>
            <p:cNvSpPr/>
            <p:nvPr/>
          </p:nvSpPr>
          <p:spPr>
            <a:xfrm flipH="false" flipV="false" rot="0">
              <a:off x="0" y="0"/>
              <a:ext cx="1687841" cy="721042"/>
            </a:xfrm>
            <a:custGeom>
              <a:avLst/>
              <a:gdLst/>
              <a:ahLst/>
              <a:cxnLst/>
              <a:rect r="r" b="b" t="t" l="l"/>
              <a:pathLst>
                <a:path h="721042" w="1687841">
                  <a:moveTo>
                    <a:pt x="1563381" y="721042"/>
                  </a:moveTo>
                  <a:lnTo>
                    <a:pt x="124460" y="721042"/>
                  </a:lnTo>
                  <a:cubicBezTo>
                    <a:pt x="55880" y="721042"/>
                    <a:pt x="0" y="665162"/>
                    <a:pt x="0" y="596582"/>
                  </a:cubicBezTo>
                  <a:lnTo>
                    <a:pt x="0" y="124460"/>
                  </a:lnTo>
                  <a:cubicBezTo>
                    <a:pt x="0" y="55880"/>
                    <a:pt x="55880" y="0"/>
                    <a:pt x="124460" y="0"/>
                  </a:cubicBezTo>
                  <a:lnTo>
                    <a:pt x="1563381" y="0"/>
                  </a:lnTo>
                  <a:cubicBezTo>
                    <a:pt x="1631961" y="0"/>
                    <a:pt x="1687841" y="55880"/>
                    <a:pt x="1687841" y="124460"/>
                  </a:cubicBezTo>
                  <a:lnTo>
                    <a:pt x="1687841" y="596582"/>
                  </a:lnTo>
                  <a:cubicBezTo>
                    <a:pt x="1687841" y="665162"/>
                    <a:pt x="1631961" y="721042"/>
                    <a:pt x="1563381" y="721042"/>
                  </a:cubicBezTo>
                  <a:close/>
                </a:path>
              </a:pathLst>
            </a:custGeom>
            <a:solidFill>
              <a:srgbClr val="263F6B"/>
            </a:solidFill>
          </p:spPr>
        </p:sp>
      </p:grpSp>
      <p:grpSp>
        <p:nvGrpSpPr>
          <p:cNvPr name="Group 7" id="7"/>
          <p:cNvGrpSpPr/>
          <p:nvPr/>
        </p:nvGrpSpPr>
        <p:grpSpPr>
          <a:xfrm rot="0">
            <a:off x="-2512615"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681677"/>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6429816" y="7120842"/>
            <a:ext cx="5369251" cy="2282459"/>
            <a:chOff x="0" y="0"/>
            <a:chExt cx="1802558" cy="766264"/>
          </a:xfrm>
        </p:grpSpPr>
        <p:sp>
          <p:nvSpPr>
            <p:cNvPr name="Freeform 12" id="12"/>
            <p:cNvSpPr/>
            <p:nvPr/>
          </p:nvSpPr>
          <p:spPr>
            <a:xfrm flipH="false" flipV="false" rot="0">
              <a:off x="0" y="0"/>
              <a:ext cx="1802558" cy="766264"/>
            </a:xfrm>
            <a:custGeom>
              <a:avLst/>
              <a:gdLst/>
              <a:ahLst/>
              <a:cxnLst/>
              <a:rect r="r" b="b" t="t" l="l"/>
              <a:pathLst>
                <a:path h="766264" w="1802558">
                  <a:moveTo>
                    <a:pt x="1678098" y="766264"/>
                  </a:moveTo>
                  <a:lnTo>
                    <a:pt x="124460" y="766264"/>
                  </a:lnTo>
                  <a:cubicBezTo>
                    <a:pt x="55880" y="766264"/>
                    <a:pt x="0" y="710384"/>
                    <a:pt x="0" y="641804"/>
                  </a:cubicBezTo>
                  <a:lnTo>
                    <a:pt x="0" y="124460"/>
                  </a:lnTo>
                  <a:cubicBezTo>
                    <a:pt x="0" y="55880"/>
                    <a:pt x="55880" y="0"/>
                    <a:pt x="124460" y="0"/>
                  </a:cubicBezTo>
                  <a:lnTo>
                    <a:pt x="1678098" y="0"/>
                  </a:lnTo>
                  <a:cubicBezTo>
                    <a:pt x="1746678" y="0"/>
                    <a:pt x="1802558" y="55880"/>
                    <a:pt x="1802558" y="124460"/>
                  </a:cubicBezTo>
                  <a:lnTo>
                    <a:pt x="1802558" y="641804"/>
                  </a:lnTo>
                  <a:cubicBezTo>
                    <a:pt x="1802558" y="710384"/>
                    <a:pt x="1746678" y="766264"/>
                    <a:pt x="1678098" y="766264"/>
                  </a:cubicBezTo>
                  <a:close/>
                </a:path>
              </a:pathLst>
            </a:custGeom>
            <a:solidFill>
              <a:srgbClr val="263F6B"/>
            </a:solidFill>
          </p:spPr>
        </p:sp>
      </p:grpSp>
      <p:grpSp>
        <p:nvGrpSpPr>
          <p:cNvPr name="Group 13" id="13"/>
          <p:cNvGrpSpPr/>
          <p:nvPr/>
        </p:nvGrpSpPr>
        <p:grpSpPr>
          <a:xfrm rot="0">
            <a:off x="12018142" y="7155391"/>
            <a:ext cx="5460896" cy="2247910"/>
            <a:chOff x="0" y="0"/>
            <a:chExt cx="1687841" cy="694779"/>
          </a:xfrm>
        </p:grpSpPr>
        <p:sp>
          <p:nvSpPr>
            <p:cNvPr name="Freeform 14" id="14"/>
            <p:cNvSpPr/>
            <p:nvPr/>
          </p:nvSpPr>
          <p:spPr>
            <a:xfrm flipH="false" flipV="false" rot="0">
              <a:off x="0" y="0"/>
              <a:ext cx="1687841" cy="694779"/>
            </a:xfrm>
            <a:custGeom>
              <a:avLst/>
              <a:gdLst/>
              <a:ahLst/>
              <a:cxnLst/>
              <a:rect r="r" b="b" t="t" l="l"/>
              <a:pathLst>
                <a:path h="694779" w="1687841">
                  <a:moveTo>
                    <a:pt x="1563381" y="694779"/>
                  </a:moveTo>
                  <a:lnTo>
                    <a:pt x="124460" y="694779"/>
                  </a:lnTo>
                  <a:cubicBezTo>
                    <a:pt x="55880" y="694779"/>
                    <a:pt x="0" y="638899"/>
                    <a:pt x="0" y="570319"/>
                  </a:cubicBezTo>
                  <a:lnTo>
                    <a:pt x="0" y="124460"/>
                  </a:lnTo>
                  <a:cubicBezTo>
                    <a:pt x="0" y="55880"/>
                    <a:pt x="55880" y="0"/>
                    <a:pt x="124460" y="0"/>
                  </a:cubicBezTo>
                  <a:lnTo>
                    <a:pt x="1563381" y="0"/>
                  </a:lnTo>
                  <a:cubicBezTo>
                    <a:pt x="1631961" y="0"/>
                    <a:pt x="1687841" y="55880"/>
                    <a:pt x="1687841" y="124460"/>
                  </a:cubicBezTo>
                  <a:lnTo>
                    <a:pt x="1687841" y="570319"/>
                  </a:lnTo>
                  <a:cubicBezTo>
                    <a:pt x="1687841" y="638899"/>
                    <a:pt x="1631961" y="694779"/>
                    <a:pt x="1563381" y="694779"/>
                  </a:cubicBezTo>
                  <a:close/>
                </a:path>
              </a:pathLst>
            </a:custGeom>
            <a:solidFill>
              <a:srgbClr val="263F6B"/>
            </a:solidFill>
          </p:spPr>
        </p:sp>
      </p:grpSp>
      <p:sp>
        <p:nvSpPr>
          <p:cNvPr name="TextBox 15" id="15"/>
          <p:cNvSpPr txBox="true"/>
          <p:nvPr/>
        </p:nvSpPr>
        <p:spPr>
          <a:xfrm rot="0">
            <a:off x="5580668" y="1285875"/>
            <a:ext cx="6966483" cy="1564005"/>
          </a:xfrm>
          <a:prstGeom prst="rect">
            <a:avLst/>
          </a:prstGeom>
        </p:spPr>
        <p:txBody>
          <a:bodyPr anchor="t" rtlCol="false" tIns="0" lIns="0" bIns="0" rIns="0">
            <a:spAutoFit/>
          </a:bodyPr>
          <a:lstStyle/>
          <a:p>
            <a:pPr algn="ctr">
              <a:lnSpc>
                <a:spcPts val="11760"/>
              </a:lnSpc>
            </a:pPr>
            <a:r>
              <a:rPr lang="en-US" sz="12000" spc="-708">
                <a:solidFill>
                  <a:srgbClr val="263F6B"/>
                </a:solidFill>
                <a:latin typeface="Montserrat Ultra-Bold Italics"/>
                <a:ea typeface="Montserrat Ultra-Bold Italics"/>
                <a:cs typeface="Montserrat Ultra-Bold Italics"/>
                <a:sym typeface="Montserrat Ultra-Bold Italics"/>
              </a:rPr>
              <a:t>VOLTA</a:t>
            </a:r>
          </a:p>
        </p:txBody>
      </p:sp>
      <p:sp>
        <p:nvSpPr>
          <p:cNvPr name="TextBox 16" id="16"/>
          <p:cNvSpPr txBox="true"/>
          <p:nvPr/>
        </p:nvSpPr>
        <p:spPr>
          <a:xfrm rot="0">
            <a:off x="3395601" y="4811936"/>
            <a:ext cx="11496797" cy="860425"/>
          </a:xfrm>
          <a:prstGeom prst="rect">
            <a:avLst/>
          </a:prstGeom>
        </p:spPr>
        <p:txBody>
          <a:bodyPr anchor="t" rtlCol="false" tIns="0" lIns="0" bIns="0" rIns="0">
            <a:spAutoFit/>
          </a:bodyPr>
          <a:lstStyle/>
          <a:p>
            <a:pPr algn="ctr">
              <a:lnSpc>
                <a:spcPts val="3500"/>
              </a:lnSpc>
            </a:pPr>
            <a:r>
              <a:rPr lang="en-US" sz="2500" spc="50">
                <a:solidFill>
                  <a:srgbClr val="212423"/>
                </a:solidFill>
                <a:latin typeface="Montserrat"/>
                <a:ea typeface="Montserrat"/>
                <a:cs typeface="Montserrat"/>
                <a:sym typeface="Montserrat"/>
              </a:rPr>
              <a:t>O'zbekistonda odamlarga ham qulay, ham iqtisodiy jihatdan foydasi tegadigan loyiha yaratish</a:t>
            </a:r>
          </a:p>
        </p:txBody>
      </p:sp>
      <p:sp>
        <p:nvSpPr>
          <p:cNvPr name="TextBox 17" id="17"/>
          <p:cNvSpPr txBox="true"/>
          <p:nvPr/>
        </p:nvSpPr>
        <p:spPr>
          <a:xfrm rot="0">
            <a:off x="1028700" y="7348842"/>
            <a:ext cx="4890068" cy="1559420"/>
          </a:xfrm>
          <a:prstGeom prst="rect">
            <a:avLst/>
          </a:prstGeom>
        </p:spPr>
        <p:txBody>
          <a:bodyPr anchor="t" rtlCol="false" tIns="0" lIns="0" bIns="0" rIns="0">
            <a:spAutoFit/>
          </a:bodyPr>
          <a:lstStyle/>
          <a:p>
            <a:pPr algn="ctr">
              <a:lnSpc>
                <a:spcPts val="3115"/>
              </a:lnSpc>
            </a:pPr>
            <a:r>
              <a:rPr lang="en-US" sz="2225" spc="44">
                <a:solidFill>
                  <a:srgbClr val="FFFFFF"/>
                </a:solidFill>
                <a:latin typeface="Montserrat"/>
                <a:ea typeface="Montserrat"/>
                <a:cs typeface="Montserrat"/>
                <a:sym typeface="Montserrat"/>
              </a:rPr>
              <a:t>O'zbekiston fuqorolarining qancha  elektr energiya sarf qilayotganini  nazorat qilishga yordam berish </a:t>
            </a:r>
          </a:p>
        </p:txBody>
      </p:sp>
      <p:sp>
        <p:nvSpPr>
          <p:cNvPr name="TextBox 18" id="18"/>
          <p:cNvSpPr txBox="true"/>
          <p:nvPr/>
        </p:nvSpPr>
        <p:spPr>
          <a:xfrm rot="0">
            <a:off x="6907554" y="7355827"/>
            <a:ext cx="4472891" cy="1749425"/>
          </a:xfrm>
          <a:prstGeom prst="rect">
            <a:avLst/>
          </a:prstGeom>
        </p:spPr>
        <p:txBody>
          <a:bodyPr anchor="t" rtlCol="false" tIns="0" lIns="0" bIns="0" rIns="0">
            <a:spAutoFit/>
          </a:bodyPr>
          <a:lstStyle/>
          <a:p>
            <a:pPr algn="ctr">
              <a:lnSpc>
                <a:spcPts val="2800"/>
              </a:lnSpc>
            </a:pPr>
            <a:r>
              <a:rPr lang="en-US" sz="2000" spc="40">
                <a:solidFill>
                  <a:srgbClr val="FFFFFF"/>
                </a:solidFill>
                <a:latin typeface="Montserrat"/>
                <a:ea typeface="Montserrat"/>
                <a:cs typeface="Montserrat"/>
                <a:sym typeface="Montserrat"/>
              </a:rPr>
              <a:t>O'zbekistonda odamlarga qurilmalarini sarf qilayotgan quvvatini masofadan boshqarishni va nazorat qilishni  imkonini yaratish </a:t>
            </a:r>
          </a:p>
        </p:txBody>
      </p:sp>
      <p:sp>
        <p:nvSpPr>
          <p:cNvPr name="TextBox 19" id="19"/>
          <p:cNvSpPr txBox="true"/>
          <p:nvPr/>
        </p:nvSpPr>
        <p:spPr>
          <a:xfrm rot="0">
            <a:off x="5740849" y="3897906"/>
            <a:ext cx="5868405"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ea typeface="Montserrat Ultra-Bold"/>
                <a:cs typeface="Montserrat Ultra-Bold"/>
                <a:sym typeface="Montserrat Ultra-Bold"/>
              </a:rPr>
              <a:t>Bizning Asosiy Maqsadimiz</a:t>
            </a:r>
          </a:p>
        </p:txBody>
      </p:sp>
      <p:sp>
        <p:nvSpPr>
          <p:cNvPr name="TextBox 20" id="20"/>
          <p:cNvSpPr txBox="true"/>
          <p:nvPr/>
        </p:nvSpPr>
        <p:spPr>
          <a:xfrm rot="0">
            <a:off x="1348178" y="6341995"/>
            <a:ext cx="4094846"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ea typeface="Montserrat Ultra-Bold"/>
                <a:cs typeface="Montserrat Ultra-Bold"/>
                <a:sym typeface="Montserrat Ultra-Bold"/>
              </a:rPr>
              <a:t>Bizning Missiyamiz</a:t>
            </a:r>
          </a:p>
        </p:txBody>
      </p:sp>
      <p:sp>
        <p:nvSpPr>
          <p:cNvPr name="TextBox 21" id="21"/>
          <p:cNvSpPr txBox="true"/>
          <p:nvPr/>
        </p:nvSpPr>
        <p:spPr>
          <a:xfrm rot="0">
            <a:off x="6825324" y="6303723"/>
            <a:ext cx="4783929" cy="672117"/>
          </a:xfrm>
          <a:prstGeom prst="rect">
            <a:avLst/>
          </a:prstGeom>
        </p:spPr>
        <p:txBody>
          <a:bodyPr anchor="t" rtlCol="false" tIns="0" lIns="0" bIns="0" rIns="0">
            <a:spAutoFit/>
          </a:bodyPr>
          <a:lstStyle/>
          <a:p>
            <a:pPr algn="ctr">
              <a:lnSpc>
                <a:spcPts val="5831"/>
              </a:lnSpc>
            </a:pPr>
            <a:r>
              <a:rPr lang="en-US" sz="3069" spc="61">
                <a:solidFill>
                  <a:srgbClr val="263F6B"/>
                </a:solidFill>
                <a:latin typeface="Montserrat Ultra-Bold"/>
                <a:ea typeface="Montserrat Ultra-Bold"/>
                <a:cs typeface="Montserrat Ultra-Bold"/>
                <a:sym typeface="Montserrat Ultra-Bold"/>
              </a:rPr>
              <a:t>Bizning Kelajagimiz</a:t>
            </a:r>
          </a:p>
        </p:txBody>
      </p:sp>
      <p:sp>
        <p:nvSpPr>
          <p:cNvPr name="TextBox 22" id="22"/>
          <p:cNvSpPr txBox="true"/>
          <p:nvPr/>
        </p:nvSpPr>
        <p:spPr>
          <a:xfrm rot="0">
            <a:off x="12315513" y="6341995"/>
            <a:ext cx="4326484"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ea typeface="Montserrat Ultra-Bold"/>
                <a:cs typeface="Montserrat Ultra-Bold"/>
                <a:sym typeface="Montserrat Ultra-Bold"/>
              </a:rPr>
              <a:t>Bizning Maqsadimiz</a:t>
            </a:r>
          </a:p>
        </p:txBody>
      </p:sp>
      <p:sp>
        <p:nvSpPr>
          <p:cNvPr name="TextBox 23" id="23"/>
          <p:cNvSpPr txBox="true"/>
          <p:nvPr/>
        </p:nvSpPr>
        <p:spPr>
          <a:xfrm rot="0">
            <a:off x="12298522" y="7358367"/>
            <a:ext cx="4960778" cy="1746885"/>
          </a:xfrm>
          <a:prstGeom prst="rect">
            <a:avLst/>
          </a:prstGeom>
        </p:spPr>
        <p:txBody>
          <a:bodyPr anchor="t" rtlCol="false" tIns="0" lIns="0" bIns="0" rIns="0">
            <a:spAutoFit/>
          </a:bodyPr>
          <a:lstStyle/>
          <a:p>
            <a:pPr algn="ctr">
              <a:lnSpc>
                <a:spcPts val="2820"/>
              </a:lnSpc>
            </a:pPr>
            <a:r>
              <a:rPr lang="en-US" sz="2000" spc="40">
                <a:solidFill>
                  <a:srgbClr val="FFFFFE"/>
                </a:solidFill>
                <a:latin typeface="Montserrat"/>
                <a:ea typeface="Montserrat"/>
                <a:cs typeface="Montserrat"/>
                <a:sym typeface="Montserrat"/>
              </a:rPr>
              <a:t>Quyosh panellari, shamol generatorlari va boshqa qurilmalarni iste'mol qilayotgan quvvat manbayini masofadan boshqarish va nazorat qilish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grpSp>
        <p:nvGrpSpPr>
          <p:cNvPr name="Group 2" id="2"/>
          <p:cNvGrpSpPr/>
          <p:nvPr/>
        </p:nvGrpSpPr>
        <p:grpSpPr>
          <a:xfrm rot="0">
            <a:off x="404140" y="1363556"/>
            <a:ext cx="5304823" cy="2861521"/>
            <a:chOff x="0" y="0"/>
            <a:chExt cx="1687841" cy="910453"/>
          </a:xfrm>
        </p:grpSpPr>
        <p:sp>
          <p:nvSpPr>
            <p:cNvPr name="Freeform 3" id="3"/>
            <p:cNvSpPr/>
            <p:nvPr/>
          </p:nvSpPr>
          <p:spPr>
            <a:xfrm flipH="false" flipV="false" rot="0">
              <a:off x="0" y="0"/>
              <a:ext cx="1687841" cy="910453"/>
            </a:xfrm>
            <a:custGeom>
              <a:avLst/>
              <a:gdLst/>
              <a:ahLst/>
              <a:cxnLst/>
              <a:rect r="r" b="b" t="t" l="l"/>
              <a:pathLst>
                <a:path h="910453" w="1687841">
                  <a:moveTo>
                    <a:pt x="1563381" y="910453"/>
                  </a:moveTo>
                  <a:lnTo>
                    <a:pt x="124460" y="910453"/>
                  </a:lnTo>
                  <a:cubicBezTo>
                    <a:pt x="55880" y="910453"/>
                    <a:pt x="0" y="854573"/>
                    <a:pt x="0" y="785993"/>
                  </a:cubicBezTo>
                  <a:lnTo>
                    <a:pt x="0" y="124460"/>
                  </a:lnTo>
                  <a:cubicBezTo>
                    <a:pt x="0" y="55880"/>
                    <a:pt x="55880" y="0"/>
                    <a:pt x="124460" y="0"/>
                  </a:cubicBezTo>
                  <a:lnTo>
                    <a:pt x="1563381" y="0"/>
                  </a:lnTo>
                  <a:cubicBezTo>
                    <a:pt x="1631961" y="0"/>
                    <a:pt x="1687841" y="55880"/>
                    <a:pt x="1687841" y="124460"/>
                  </a:cubicBezTo>
                  <a:lnTo>
                    <a:pt x="1687841" y="785993"/>
                  </a:lnTo>
                  <a:cubicBezTo>
                    <a:pt x="1687841" y="854573"/>
                    <a:pt x="1631961" y="910453"/>
                    <a:pt x="1563381" y="910453"/>
                  </a:cubicBezTo>
                  <a:close/>
                </a:path>
              </a:pathLst>
            </a:custGeom>
            <a:solidFill>
              <a:srgbClr val="FFFFFF"/>
            </a:solidFill>
          </p:spPr>
        </p:sp>
      </p:grpSp>
      <p:grpSp>
        <p:nvGrpSpPr>
          <p:cNvPr name="Group 4" id="4"/>
          <p:cNvGrpSpPr/>
          <p:nvPr/>
        </p:nvGrpSpPr>
        <p:grpSpPr>
          <a:xfrm rot="0">
            <a:off x="13052408" y="8386234"/>
            <a:ext cx="4794202" cy="1900766"/>
            <a:chOff x="0" y="0"/>
            <a:chExt cx="1678484" cy="665472"/>
          </a:xfrm>
        </p:grpSpPr>
        <p:sp>
          <p:nvSpPr>
            <p:cNvPr name="Freeform 5" id="5"/>
            <p:cNvSpPr/>
            <p:nvPr/>
          </p:nvSpPr>
          <p:spPr>
            <a:xfrm flipH="false" flipV="false" rot="0">
              <a:off x="0" y="0"/>
              <a:ext cx="1678484" cy="665472"/>
            </a:xfrm>
            <a:custGeom>
              <a:avLst/>
              <a:gdLst/>
              <a:ahLst/>
              <a:cxnLst/>
              <a:rect r="r" b="b" t="t" l="l"/>
              <a:pathLst>
                <a:path h="665472" w="1678484">
                  <a:moveTo>
                    <a:pt x="1554024" y="665472"/>
                  </a:moveTo>
                  <a:lnTo>
                    <a:pt x="124460" y="665472"/>
                  </a:lnTo>
                  <a:cubicBezTo>
                    <a:pt x="55880" y="665472"/>
                    <a:pt x="0" y="609592"/>
                    <a:pt x="0" y="541012"/>
                  </a:cubicBezTo>
                  <a:lnTo>
                    <a:pt x="0" y="124460"/>
                  </a:lnTo>
                  <a:cubicBezTo>
                    <a:pt x="0" y="55880"/>
                    <a:pt x="55880" y="0"/>
                    <a:pt x="124460" y="0"/>
                  </a:cubicBezTo>
                  <a:lnTo>
                    <a:pt x="1554024" y="0"/>
                  </a:lnTo>
                  <a:cubicBezTo>
                    <a:pt x="1622604" y="0"/>
                    <a:pt x="1678484" y="55880"/>
                    <a:pt x="1678484" y="124460"/>
                  </a:cubicBezTo>
                  <a:lnTo>
                    <a:pt x="1678484" y="541012"/>
                  </a:lnTo>
                  <a:cubicBezTo>
                    <a:pt x="1678484" y="609592"/>
                    <a:pt x="1622604" y="665472"/>
                    <a:pt x="1554024" y="665472"/>
                  </a:cubicBezTo>
                  <a:close/>
                </a:path>
              </a:pathLst>
            </a:custGeom>
            <a:solidFill>
              <a:srgbClr val="FFFFFF"/>
            </a:solidFill>
          </p:spPr>
        </p:sp>
      </p:grpSp>
      <p:sp>
        <p:nvSpPr>
          <p:cNvPr name="Freeform 6" id="6"/>
          <p:cNvSpPr/>
          <p:nvPr/>
        </p:nvSpPr>
        <p:spPr>
          <a:xfrm flipH="false" flipV="false" rot="1707239">
            <a:off x="10339641" y="8842645"/>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976834" y="131564"/>
            <a:ext cx="10151148" cy="3439549"/>
          </a:xfrm>
          <a:custGeom>
            <a:avLst/>
            <a:gdLst/>
            <a:ahLst/>
            <a:cxnLst/>
            <a:rect r="r" b="b" t="t" l="l"/>
            <a:pathLst>
              <a:path h="3439549" w="10151148">
                <a:moveTo>
                  <a:pt x="0" y="0"/>
                </a:moveTo>
                <a:lnTo>
                  <a:pt x="10151148" y="0"/>
                </a:lnTo>
                <a:lnTo>
                  <a:pt x="10151148" y="3439549"/>
                </a:lnTo>
                <a:lnTo>
                  <a:pt x="0" y="3439549"/>
                </a:lnTo>
                <a:lnTo>
                  <a:pt x="0" y="0"/>
                </a:lnTo>
                <a:close/>
              </a:path>
            </a:pathLst>
          </a:custGeom>
          <a:blipFill>
            <a:blip r:embed="rId4"/>
            <a:stretch>
              <a:fillRect l="0" t="-1570" r="0" b="-1570"/>
            </a:stretch>
          </a:blipFill>
        </p:spPr>
      </p:sp>
      <p:sp>
        <p:nvSpPr>
          <p:cNvPr name="Freeform 9" id="9"/>
          <p:cNvSpPr/>
          <p:nvPr/>
        </p:nvSpPr>
        <p:spPr>
          <a:xfrm flipH="false" flipV="false" rot="0">
            <a:off x="191552" y="6246917"/>
            <a:ext cx="10051230" cy="3866373"/>
          </a:xfrm>
          <a:custGeom>
            <a:avLst/>
            <a:gdLst/>
            <a:ahLst/>
            <a:cxnLst/>
            <a:rect r="r" b="b" t="t" l="l"/>
            <a:pathLst>
              <a:path h="3866373" w="10051230">
                <a:moveTo>
                  <a:pt x="0" y="0"/>
                </a:moveTo>
                <a:lnTo>
                  <a:pt x="10051230" y="0"/>
                </a:lnTo>
                <a:lnTo>
                  <a:pt x="10051230" y="3866372"/>
                </a:lnTo>
                <a:lnTo>
                  <a:pt x="0" y="3866372"/>
                </a:lnTo>
                <a:lnTo>
                  <a:pt x="0" y="0"/>
                </a:lnTo>
                <a:close/>
              </a:path>
            </a:pathLst>
          </a:custGeom>
          <a:blipFill>
            <a:blip r:embed="rId5"/>
            <a:stretch>
              <a:fillRect l="-309" t="0" r="-2641" b="-2820"/>
            </a:stretch>
          </a:blipFill>
        </p:spPr>
      </p:sp>
      <p:sp>
        <p:nvSpPr>
          <p:cNvPr name="Freeform 10" id="10"/>
          <p:cNvSpPr/>
          <p:nvPr/>
        </p:nvSpPr>
        <p:spPr>
          <a:xfrm flipH="false" flipV="false" rot="0">
            <a:off x="10450173" y="3777746"/>
            <a:ext cx="7516702" cy="4228145"/>
          </a:xfrm>
          <a:custGeom>
            <a:avLst/>
            <a:gdLst/>
            <a:ahLst/>
            <a:cxnLst/>
            <a:rect r="r" b="b" t="t" l="l"/>
            <a:pathLst>
              <a:path h="4228145" w="7516702">
                <a:moveTo>
                  <a:pt x="0" y="0"/>
                </a:moveTo>
                <a:lnTo>
                  <a:pt x="7516702" y="0"/>
                </a:lnTo>
                <a:lnTo>
                  <a:pt x="7516702" y="4228145"/>
                </a:lnTo>
                <a:lnTo>
                  <a:pt x="0" y="4228145"/>
                </a:lnTo>
                <a:lnTo>
                  <a:pt x="0" y="0"/>
                </a:lnTo>
                <a:close/>
              </a:path>
            </a:pathLst>
          </a:custGeom>
          <a:blipFill>
            <a:blip r:embed="rId6"/>
            <a:stretch>
              <a:fillRect l="0" t="0" r="0" b="0"/>
            </a:stretch>
          </a:blipFill>
        </p:spPr>
      </p:sp>
      <p:sp>
        <p:nvSpPr>
          <p:cNvPr name="TextBox 11" id="11"/>
          <p:cNvSpPr txBox="true"/>
          <p:nvPr/>
        </p:nvSpPr>
        <p:spPr>
          <a:xfrm rot="0">
            <a:off x="5241867" y="4499772"/>
            <a:ext cx="5935366" cy="1077849"/>
          </a:xfrm>
          <a:prstGeom prst="rect">
            <a:avLst/>
          </a:prstGeom>
        </p:spPr>
        <p:txBody>
          <a:bodyPr anchor="t" rtlCol="false" tIns="0" lIns="0" bIns="0" rIns="0">
            <a:spAutoFit/>
          </a:bodyPr>
          <a:lstStyle/>
          <a:p>
            <a:pPr algn="ctr">
              <a:lnSpc>
                <a:spcPts val="8071"/>
              </a:lnSpc>
            </a:pPr>
            <a:r>
              <a:rPr lang="en-US" sz="8236" spc="-485">
                <a:solidFill>
                  <a:srgbClr val="FFFFFE"/>
                </a:solidFill>
                <a:latin typeface="Montserrat Ultra-Bold Italics"/>
                <a:ea typeface="Montserrat Ultra-Bold Italics"/>
                <a:cs typeface="Montserrat Ultra-Bold Italics"/>
                <a:sym typeface="Montserrat Ultra-Bold Italics"/>
              </a:rPr>
              <a:t>VOLTA</a:t>
            </a:r>
          </a:p>
        </p:txBody>
      </p:sp>
      <p:sp>
        <p:nvSpPr>
          <p:cNvPr name="TextBox 12" id="12"/>
          <p:cNvSpPr txBox="true"/>
          <p:nvPr/>
        </p:nvSpPr>
        <p:spPr>
          <a:xfrm rot="0">
            <a:off x="618818" y="1571339"/>
            <a:ext cx="4803582" cy="2787964"/>
          </a:xfrm>
          <a:prstGeom prst="rect">
            <a:avLst/>
          </a:prstGeom>
        </p:spPr>
        <p:txBody>
          <a:bodyPr anchor="t" rtlCol="false" tIns="0" lIns="0" bIns="0" rIns="0">
            <a:spAutoFit/>
          </a:bodyPr>
          <a:lstStyle/>
          <a:p>
            <a:pPr algn="ctr">
              <a:lnSpc>
                <a:spcPts val="2781"/>
              </a:lnSpc>
            </a:pPr>
            <a:r>
              <a:rPr lang="en-US" sz="1986" spc="39">
                <a:solidFill>
                  <a:srgbClr val="212423"/>
                </a:solidFill>
                <a:latin typeface="Montserrat"/>
                <a:ea typeface="Montserrat"/>
                <a:cs typeface="Montserrat"/>
                <a:sym typeface="Montserrat"/>
              </a:rPr>
              <a:t>Iste'molchiga veb-sayt yoki Android ilovasi orqali quyosh panellari, shamol generatorlari va boshqa qurilmalar tomonidan iste'mol qilinadigan quvvatni masofadan turib kuzatish va boshqarishga ruxsat berish</a:t>
            </a:r>
          </a:p>
          <a:p>
            <a:pPr algn="ctr">
              <a:lnSpc>
                <a:spcPts val="2781"/>
              </a:lnSpc>
            </a:pPr>
          </a:p>
        </p:txBody>
      </p:sp>
      <p:sp>
        <p:nvSpPr>
          <p:cNvPr name="TextBox 13" id="13"/>
          <p:cNvSpPr txBox="true"/>
          <p:nvPr/>
        </p:nvSpPr>
        <p:spPr>
          <a:xfrm rot="0">
            <a:off x="13173061" y="8592699"/>
            <a:ext cx="4552895" cy="2092325"/>
          </a:xfrm>
          <a:prstGeom prst="rect">
            <a:avLst/>
          </a:prstGeom>
        </p:spPr>
        <p:txBody>
          <a:bodyPr anchor="t" rtlCol="false" tIns="0" lIns="0" bIns="0" rIns="0">
            <a:spAutoFit/>
          </a:bodyPr>
          <a:lstStyle/>
          <a:p>
            <a:pPr algn="ctr">
              <a:lnSpc>
                <a:spcPts val="2799"/>
              </a:lnSpc>
            </a:pPr>
            <a:r>
              <a:rPr lang="en-US" sz="1999" spc="39">
                <a:solidFill>
                  <a:srgbClr val="212423"/>
                </a:solidFill>
                <a:latin typeface="Montserrat"/>
                <a:ea typeface="Montserrat"/>
                <a:cs typeface="Montserrat"/>
                <a:sym typeface="Montserrat"/>
              </a:rPr>
              <a:t>Ushbu qiymatlarni oʻzgartirish orqali qurilmalaringiz qancha quvvat ishlatishini boshqaring. Qurilmalarni masofadan turib o'chiring.</a:t>
            </a:r>
          </a:p>
          <a:p>
            <a:pPr algn="ctr">
              <a:lnSpc>
                <a:spcPts val="2799"/>
              </a:lnSpc>
            </a:pPr>
          </a:p>
        </p:txBody>
      </p:sp>
      <p:sp>
        <p:nvSpPr>
          <p:cNvPr name="TextBox 14" id="14"/>
          <p:cNvSpPr txBox="true"/>
          <p:nvPr/>
        </p:nvSpPr>
        <p:spPr>
          <a:xfrm rot="0">
            <a:off x="1271010" y="419839"/>
            <a:ext cx="3499197"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ea typeface="Montserrat Ultra-Bold"/>
                <a:cs typeface="Montserrat Ultra-Bold"/>
                <a:sym typeface="Montserrat Ultra-Bold"/>
              </a:rPr>
              <a:t>Asosiy Maqsadimiz</a:t>
            </a:r>
          </a:p>
        </p:txBody>
      </p:sp>
      <p:sp>
        <p:nvSpPr>
          <p:cNvPr name="TextBox 15" id="15"/>
          <p:cNvSpPr txBox="true"/>
          <p:nvPr/>
        </p:nvSpPr>
        <p:spPr>
          <a:xfrm rot="0">
            <a:off x="13537016" y="7951132"/>
            <a:ext cx="3824986" cy="46746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ea typeface="Montserrat Ultra-Bold"/>
                <a:cs typeface="Montserrat Ultra-Bold"/>
                <a:sym typeface="Montserrat Ultra-Bold"/>
              </a:rPr>
              <a:t>Additional duties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29588"/>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425437" y="1066800"/>
            <a:ext cx="1386321" cy="0"/>
          </a:xfrm>
          <a:prstGeom prst="line">
            <a:avLst/>
          </a:prstGeom>
          <a:ln cap="flat" w="76200">
            <a:solidFill>
              <a:srgbClr val="263F6B"/>
            </a:solidFill>
            <a:prstDash val="solid"/>
            <a:headEnd type="none" len="sm" w="sm"/>
            <a:tailEnd type="none" len="sm" w="sm"/>
          </a:ln>
        </p:spPr>
      </p:sp>
      <p:sp>
        <p:nvSpPr>
          <p:cNvPr name="Freeform 6" id="6"/>
          <p:cNvSpPr/>
          <p:nvPr/>
        </p:nvSpPr>
        <p:spPr>
          <a:xfrm flipH="false" flipV="false" rot="0">
            <a:off x="8471942" y="7247446"/>
            <a:ext cx="8466519" cy="2740638"/>
          </a:xfrm>
          <a:custGeom>
            <a:avLst/>
            <a:gdLst/>
            <a:ahLst/>
            <a:cxnLst/>
            <a:rect r="r" b="b" t="t" l="l"/>
            <a:pathLst>
              <a:path h="2740638" w="8466519">
                <a:moveTo>
                  <a:pt x="0" y="0"/>
                </a:moveTo>
                <a:lnTo>
                  <a:pt x="8466519" y="0"/>
                </a:lnTo>
                <a:lnTo>
                  <a:pt x="8466519" y="2740638"/>
                </a:lnTo>
                <a:lnTo>
                  <a:pt x="0" y="2740638"/>
                </a:lnTo>
                <a:lnTo>
                  <a:pt x="0" y="0"/>
                </a:lnTo>
                <a:close/>
              </a:path>
            </a:pathLst>
          </a:custGeom>
          <a:blipFill>
            <a:blip r:embed="rId6"/>
            <a:stretch>
              <a:fillRect l="0" t="-3206" r="0" b="-15592"/>
            </a:stretch>
          </a:blipFill>
        </p:spPr>
      </p:sp>
      <p:sp>
        <p:nvSpPr>
          <p:cNvPr name="AutoShape 7" id="7"/>
          <p:cNvSpPr/>
          <p:nvPr/>
        </p:nvSpPr>
        <p:spPr>
          <a:xfrm rot="-8231889">
            <a:off x="-10507643" y="6538090"/>
            <a:ext cx="16230600" cy="10441156"/>
          </a:xfrm>
          <a:prstGeom prst="rect">
            <a:avLst/>
          </a:prstGeom>
          <a:solidFill>
            <a:srgbClr val="263F6B"/>
          </a:solidFill>
        </p:spPr>
      </p:sp>
      <p:sp>
        <p:nvSpPr>
          <p:cNvPr name="AutoShape 8" id="8"/>
          <p:cNvSpPr/>
          <p:nvPr/>
        </p:nvSpPr>
        <p:spPr>
          <a:xfrm rot="-8231889">
            <a:off x="-10109114" y="6176620"/>
            <a:ext cx="16230600" cy="10441156"/>
          </a:xfrm>
          <a:prstGeom prst="rect">
            <a:avLst/>
          </a:prstGeom>
          <a:solidFill>
            <a:srgbClr val="213559"/>
          </a:solidFill>
        </p:spPr>
      </p:sp>
      <p:sp>
        <p:nvSpPr>
          <p:cNvPr name="TextBox 9" id="9"/>
          <p:cNvSpPr txBox="true"/>
          <p:nvPr/>
        </p:nvSpPr>
        <p:spPr>
          <a:xfrm rot="0">
            <a:off x="1683280" y="1857548"/>
            <a:ext cx="6039683" cy="1550561"/>
          </a:xfrm>
          <a:prstGeom prst="rect">
            <a:avLst/>
          </a:prstGeom>
        </p:spPr>
        <p:txBody>
          <a:bodyPr anchor="t" rtlCol="false" tIns="0" lIns="0" bIns="0" rIns="0">
            <a:spAutoFit/>
          </a:bodyPr>
          <a:lstStyle/>
          <a:p>
            <a:pPr algn="l">
              <a:lnSpc>
                <a:spcPts val="5943"/>
              </a:lnSpc>
            </a:pPr>
            <a:r>
              <a:rPr lang="en-US" sz="6064" spc="-357">
                <a:solidFill>
                  <a:srgbClr val="263F6B"/>
                </a:solidFill>
                <a:latin typeface="Montserrat Ultra-Bold"/>
                <a:ea typeface="Montserrat Ultra-Bold"/>
                <a:cs typeface="Montserrat Ultra-Bold"/>
                <a:sym typeface="Montserrat Ultra-Bold"/>
              </a:rPr>
              <a:t>KIMLARGA FOYDALI</a:t>
            </a:r>
          </a:p>
        </p:txBody>
      </p:sp>
      <p:sp>
        <p:nvSpPr>
          <p:cNvPr name="TextBox 10" id="10"/>
          <p:cNvSpPr txBox="true"/>
          <p:nvPr/>
        </p:nvSpPr>
        <p:spPr>
          <a:xfrm rot="0">
            <a:off x="8886198" y="1602604"/>
            <a:ext cx="9124653" cy="3540102"/>
          </a:xfrm>
          <a:prstGeom prst="rect">
            <a:avLst/>
          </a:prstGeom>
        </p:spPr>
        <p:txBody>
          <a:bodyPr anchor="t" rtlCol="false" tIns="0" lIns="0" bIns="0" rIns="0">
            <a:spAutoFit/>
          </a:bodyPr>
          <a:lstStyle/>
          <a:p>
            <a:pPr algn="l">
              <a:lnSpc>
                <a:spcPts val="4733"/>
              </a:lnSpc>
            </a:pPr>
            <a:r>
              <a:rPr lang="en-US" sz="2491" spc="49">
                <a:solidFill>
                  <a:srgbClr val="263F6B"/>
                </a:solidFill>
                <a:latin typeface="Montserrat Ultra-Bold"/>
                <a:ea typeface="Montserrat Ultra-Bold"/>
                <a:cs typeface="Montserrat Ultra-Bold"/>
                <a:sym typeface="Montserrat Ultra-Bold"/>
              </a:rPr>
              <a:t>Volta  </a:t>
            </a:r>
            <a:r>
              <a:rPr lang="en-US" sz="2491" spc="49">
                <a:solidFill>
                  <a:srgbClr val="263F6B"/>
                </a:solidFill>
                <a:latin typeface="Montserrat Bold"/>
                <a:ea typeface="Montserrat Bold"/>
                <a:cs typeface="Montserrat Bold"/>
                <a:sym typeface="Montserrat Bold"/>
              </a:rPr>
              <a:t>loyihasi deyarli hamma insonlar uchun foydali,</a:t>
            </a:r>
          </a:p>
          <a:p>
            <a:pPr algn="l">
              <a:lnSpc>
                <a:spcPts val="4733"/>
              </a:lnSpc>
            </a:pPr>
            <a:r>
              <a:rPr lang="en-US" sz="2491" spc="49">
                <a:solidFill>
                  <a:srgbClr val="263F6B"/>
                </a:solidFill>
                <a:latin typeface="Montserrat Bold"/>
                <a:ea typeface="Montserrat Bold"/>
                <a:cs typeface="Montserrat Bold"/>
                <a:sym typeface="Montserrat Bold"/>
              </a:rPr>
              <a:t>chunki hamma kundalik hayot davomida har xil </a:t>
            </a:r>
          </a:p>
          <a:p>
            <a:pPr algn="l">
              <a:lnSpc>
                <a:spcPts val="4733"/>
              </a:lnSpc>
            </a:pPr>
            <a:r>
              <a:rPr lang="en-US" sz="2491" spc="49">
                <a:solidFill>
                  <a:srgbClr val="263F6B"/>
                </a:solidFill>
                <a:latin typeface="Montserrat Bold"/>
                <a:ea typeface="Montserrat Bold"/>
                <a:cs typeface="Montserrat Bold"/>
                <a:sym typeface="Montserrat Bold"/>
              </a:rPr>
              <a:t>texnologik qurilmalardan foydalanadi va ular </a:t>
            </a:r>
          </a:p>
          <a:p>
            <a:pPr algn="l">
              <a:lnSpc>
                <a:spcPts val="4733"/>
              </a:lnSpc>
            </a:pPr>
            <a:r>
              <a:rPr lang="en-US" sz="2491" spc="49">
                <a:solidFill>
                  <a:srgbClr val="263F6B"/>
                </a:solidFill>
                <a:latin typeface="Montserrat Bold"/>
                <a:ea typeface="Montserrat Bold"/>
                <a:cs typeface="Montserrat Bold"/>
                <a:sym typeface="Montserrat Bold"/>
              </a:rPr>
              <a:t>qancha elektr quvvat manbai sarf qilyotganini </a:t>
            </a:r>
          </a:p>
          <a:p>
            <a:pPr algn="l">
              <a:lnSpc>
                <a:spcPts val="4733"/>
              </a:lnSpc>
            </a:pPr>
            <a:r>
              <a:rPr lang="en-US" sz="2491" spc="49">
                <a:solidFill>
                  <a:srgbClr val="263F6B"/>
                </a:solidFill>
                <a:latin typeface="Montserrat Bold"/>
                <a:ea typeface="Montserrat Bold"/>
                <a:cs typeface="Montserrat Bold"/>
                <a:sym typeface="Montserrat Bold"/>
              </a:rPr>
              <a:t>bilish va boshqarish barchaga foydali bo'ladi. </a:t>
            </a:r>
          </a:p>
          <a:p>
            <a:pPr algn="ctr">
              <a:lnSpc>
                <a:spcPts val="4733"/>
              </a:lnSpc>
              <a:spcBef>
                <a:spcPct val="0"/>
              </a:spcBef>
            </a:pPr>
            <a:r>
              <a:rPr lang="en-US" sz="2491" spc="49">
                <a:solidFill>
                  <a:srgbClr val="263F6B"/>
                </a:solidFill>
                <a:latin typeface="Montserrat Ultra-Bold"/>
                <a:ea typeface="Montserrat Ultra-Bold"/>
                <a:cs typeface="Montserrat Ultra-Bold"/>
                <a:sym typeface="Montserrat Ultra-Bold"/>
              </a:rPr>
              <a:t>  </a:t>
            </a:r>
          </a:p>
        </p:txBody>
      </p:sp>
      <p:sp>
        <p:nvSpPr>
          <p:cNvPr name="TextBox 11" id="11"/>
          <p:cNvSpPr txBox="true"/>
          <p:nvPr/>
        </p:nvSpPr>
        <p:spPr>
          <a:xfrm rot="0">
            <a:off x="8417056" y="4688253"/>
            <a:ext cx="11791" cy="712104"/>
          </a:xfrm>
          <a:prstGeom prst="rect">
            <a:avLst/>
          </a:prstGeom>
        </p:spPr>
        <p:txBody>
          <a:bodyPr anchor="t" rtlCol="false" tIns="0" lIns="0" bIns="0" rIns="0">
            <a:spAutoFit/>
          </a:bodyPr>
          <a:lstStyle/>
          <a:p>
            <a:pPr algn="ctr">
              <a:lnSpc>
                <a:spcPts val="5892"/>
              </a:lnSpc>
            </a:pPr>
          </a:p>
        </p:txBody>
      </p:sp>
      <p:sp>
        <p:nvSpPr>
          <p:cNvPr name="TextBox 12" id="12"/>
          <p:cNvSpPr txBox="true"/>
          <p:nvPr/>
        </p:nvSpPr>
        <p:spPr>
          <a:xfrm rot="0">
            <a:off x="8831940" y="5946655"/>
            <a:ext cx="7746524" cy="815340"/>
          </a:xfrm>
          <a:prstGeom prst="rect">
            <a:avLst/>
          </a:prstGeom>
        </p:spPr>
        <p:txBody>
          <a:bodyPr anchor="t" rtlCol="false" tIns="0" lIns="0" bIns="0" rIns="0">
            <a:spAutoFit/>
          </a:bodyPr>
          <a:lstStyle/>
          <a:p>
            <a:pPr algn="ctr">
              <a:lnSpc>
                <a:spcPts val="3359"/>
              </a:lnSpc>
            </a:pPr>
            <a:r>
              <a:rPr lang="en-US" sz="2400">
                <a:solidFill>
                  <a:srgbClr val="EB1B1D"/>
                </a:solidFill>
                <a:latin typeface="Open Sans Extra Bold"/>
                <a:ea typeface="Open Sans Extra Bold"/>
                <a:cs typeface="Open Sans Extra Bold"/>
                <a:sym typeface="Open Sans Extra Bold"/>
              </a:rPr>
              <a:t>Quyosh panellari va generatorlar qancha pulingizni tejab qoladi?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551377" y="3835761"/>
            <a:ext cx="379838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ea typeface="Open Sans Extra Bold"/>
                <a:cs typeface="Open Sans Extra Bold"/>
                <a:sym typeface="Open Sans Extra Bold"/>
              </a:rPr>
              <a:t>Добавить основной текст</a:t>
            </a:r>
          </a:p>
        </p:txBody>
      </p:sp>
      <p:sp>
        <p:nvSpPr>
          <p:cNvPr name="AutoShape 3" id="3"/>
          <p:cNvSpPr/>
          <p:nvPr/>
        </p:nvSpPr>
        <p:spPr>
          <a:xfrm rot="0">
            <a:off x="1028700" y="488328"/>
            <a:ext cx="16230600" cy="9055797"/>
          </a:xfrm>
          <a:prstGeom prst="rect">
            <a:avLst/>
          </a:prstGeom>
          <a:solidFill>
            <a:srgbClr val="213559"/>
          </a:solidFill>
        </p:spPr>
      </p:sp>
      <p:grpSp>
        <p:nvGrpSpPr>
          <p:cNvPr name="Group 4" id="4"/>
          <p:cNvGrpSpPr/>
          <p:nvPr/>
        </p:nvGrpSpPr>
        <p:grpSpPr>
          <a:xfrm rot="0">
            <a:off x="1028700" y="615601"/>
            <a:ext cx="6326925" cy="9055797"/>
            <a:chOff x="0" y="0"/>
            <a:chExt cx="8435900" cy="12074396"/>
          </a:xfrm>
        </p:grpSpPr>
        <p:pic>
          <p:nvPicPr>
            <p:cNvPr name="Picture 5" id="5"/>
            <p:cNvPicPr>
              <a:picLocks noChangeAspect="true"/>
            </p:cNvPicPr>
            <p:nvPr/>
          </p:nvPicPr>
          <p:blipFill>
            <a:blip r:embed="rId2"/>
            <a:srcRect l="26711" t="0" r="26711" b="0"/>
            <a:stretch>
              <a:fillRect/>
            </a:stretch>
          </p:blipFill>
          <p:spPr>
            <a:xfrm flipH="false" flipV="false">
              <a:off x="0" y="0"/>
              <a:ext cx="8435900" cy="12074396"/>
            </a:xfrm>
            <a:prstGeom prst="rect">
              <a:avLst/>
            </a:prstGeom>
          </p:spPr>
        </p:pic>
      </p:grpSp>
      <p:sp>
        <p:nvSpPr>
          <p:cNvPr name="Freeform 6" id="6"/>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H="true" flipV="true">
            <a:off x="16854192" y="1955852"/>
            <a:ext cx="0" cy="7061599"/>
          </a:xfrm>
          <a:prstGeom prst="line">
            <a:avLst/>
          </a:prstGeom>
          <a:ln cap="rnd" w="9525">
            <a:solidFill>
              <a:srgbClr val="FFFFFF"/>
            </a:solidFill>
            <a:prstDash val="solid"/>
            <a:headEnd type="none" len="sm" w="sm"/>
            <a:tailEnd type="none" len="sm" w="sm"/>
          </a:ln>
        </p:spPr>
      </p:sp>
      <p:sp>
        <p:nvSpPr>
          <p:cNvPr name="AutoShape 8" id="8"/>
          <p:cNvSpPr/>
          <p:nvPr/>
        </p:nvSpPr>
        <p:spPr>
          <a:xfrm flipH="true" flipV="true">
            <a:off x="12459581" y="1955852"/>
            <a:ext cx="42708" cy="7302448"/>
          </a:xfrm>
          <a:prstGeom prst="line">
            <a:avLst/>
          </a:prstGeom>
          <a:ln cap="rnd" w="9525">
            <a:solidFill>
              <a:srgbClr val="FFFFFF"/>
            </a:solidFill>
            <a:prstDash val="solid"/>
            <a:headEnd type="none" len="sm" w="sm"/>
            <a:tailEnd type="none" len="sm" w="sm"/>
          </a:ln>
        </p:spPr>
      </p:sp>
      <p:sp>
        <p:nvSpPr>
          <p:cNvPr name="AutoShape 9" id="9"/>
          <p:cNvSpPr/>
          <p:nvPr/>
        </p:nvSpPr>
        <p:spPr>
          <a:xfrm flipV="true">
            <a:off x="14743627" y="1955852"/>
            <a:ext cx="4762" cy="7302448"/>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1679256" y="4071256"/>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34202" y="4000752"/>
            <a:ext cx="580158" cy="652780"/>
          </a:xfrm>
          <a:custGeom>
            <a:avLst/>
            <a:gdLst/>
            <a:ahLst/>
            <a:cxnLst/>
            <a:rect r="r" b="b" t="t" l="l"/>
            <a:pathLst>
              <a:path h="652780" w="580158">
                <a:moveTo>
                  <a:pt x="0" y="0"/>
                </a:moveTo>
                <a:lnTo>
                  <a:pt x="580158" y="0"/>
                </a:lnTo>
                <a:lnTo>
                  <a:pt x="580158" y="652779"/>
                </a:lnTo>
                <a:lnTo>
                  <a:pt x="0" y="652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679256" y="5160262"/>
            <a:ext cx="580158" cy="652780"/>
          </a:xfrm>
          <a:custGeom>
            <a:avLst/>
            <a:gdLst/>
            <a:ahLst/>
            <a:cxnLst/>
            <a:rect r="r" b="b" t="t" l="l"/>
            <a:pathLst>
              <a:path h="652780" w="580158">
                <a:moveTo>
                  <a:pt x="0" y="0"/>
                </a:moveTo>
                <a:lnTo>
                  <a:pt x="580158" y="0"/>
                </a:lnTo>
                <a:lnTo>
                  <a:pt x="580158" y="652779"/>
                </a:lnTo>
                <a:lnTo>
                  <a:pt x="0" y="652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1679256" y="6282055"/>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534202" y="6252571"/>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435155" y="4173119"/>
            <a:ext cx="573542" cy="645336"/>
          </a:xfrm>
          <a:custGeom>
            <a:avLst/>
            <a:gdLst/>
            <a:ahLst/>
            <a:cxnLst/>
            <a:rect r="r" b="b" t="t" l="l"/>
            <a:pathLst>
              <a:path h="645336" w="573542">
                <a:moveTo>
                  <a:pt x="0" y="0"/>
                </a:moveTo>
                <a:lnTo>
                  <a:pt x="573542" y="0"/>
                </a:lnTo>
                <a:lnTo>
                  <a:pt x="573542" y="645336"/>
                </a:lnTo>
                <a:lnTo>
                  <a:pt x="0" y="6453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7551377" y="1868857"/>
            <a:ext cx="3020913" cy="622300"/>
          </a:xfrm>
          <a:prstGeom prst="rect">
            <a:avLst/>
          </a:prstGeom>
        </p:spPr>
        <p:txBody>
          <a:bodyPr anchor="t" rtlCol="false" tIns="0" lIns="0" bIns="0" rIns="0">
            <a:spAutoFit/>
          </a:bodyPr>
          <a:lstStyle/>
          <a:p>
            <a:pPr algn="just">
              <a:lnSpc>
                <a:spcPts val="2449"/>
              </a:lnSpc>
            </a:pPr>
            <a:r>
              <a:rPr lang="en-US" sz="2499" spc="-147">
                <a:solidFill>
                  <a:srgbClr val="FFFFFF"/>
                </a:solidFill>
                <a:latin typeface="Montserrat Ultra-Bold Italics"/>
                <a:ea typeface="Montserrat Ultra-Bold Italics"/>
                <a:cs typeface="Montserrat Ultra-Bold Italics"/>
                <a:sym typeface="Montserrat Ultra-Bold Italics"/>
              </a:rPr>
              <a:t>RAQOBATCHILAR TAHLILI</a:t>
            </a:r>
          </a:p>
        </p:txBody>
      </p:sp>
      <p:sp>
        <p:nvSpPr>
          <p:cNvPr name="TextBox 17" id="17"/>
          <p:cNvSpPr txBox="true"/>
          <p:nvPr/>
        </p:nvSpPr>
        <p:spPr>
          <a:xfrm rot="0">
            <a:off x="7526728" y="3249022"/>
            <a:ext cx="3021211"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Dasturiy ta'minot</a:t>
            </a:r>
          </a:p>
        </p:txBody>
      </p:sp>
      <p:sp>
        <p:nvSpPr>
          <p:cNvPr name="TextBox 18" id="18"/>
          <p:cNvSpPr txBox="true"/>
          <p:nvPr/>
        </p:nvSpPr>
        <p:spPr>
          <a:xfrm rot="0">
            <a:off x="11187999" y="1898702"/>
            <a:ext cx="903684"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Volta</a:t>
            </a:r>
          </a:p>
        </p:txBody>
      </p:sp>
      <p:sp>
        <p:nvSpPr>
          <p:cNvPr name="TextBox 19" id="19"/>
          <p:cNvSpPr txBox="true"/>
          <p:nvPr/>
        </p:nvSpPr>
        <p:spPr>
          <a:xfrm rot="0">
            <a:off x="12459581" y="1865682"/>
            <a:ext cx="1911386" cy="9055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SOLAR SONIC</a:t>
            </a:r>
          </a:p>
        </p:txBody>
      </p:sp>
      <p:sp>
        <p:nvSpPr>
          <p:cNvPr name="TextBox 20" id="20"/>
          <p:cNvSpPr txBox="true"/>
          <p:nvPr/>
        </p:nvSpPr>
        <p:spPr>
          <a:xfrm rot="0">
            <a:off x="14748389" y="1865682"/>
            <a:ext cx="2006408" cy="13627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VISION SOLAR</a:t>
            </a:r>
          </a:p>
          <a:p>
            <a:pPr algn="ctr">
              <a:lnSpc>
                <a:spcPts val="3640"/>
              </a:lnSpc>
            </a:pPr>
          </a:p>
        </p:txBody>
      </p:sp>
      <p:sp>
        <p:nvSpPr>
          <p:cNvPr name="TextBox 21" id="21"/>
          <p:cNvSpPr txBox="true"/>
          <p:nvPr/>
        </p:nvSpPr>
        <p:spPr>
          <a:xfrm rot="0">
            <a:off x="7599002" y="5354346"/>
            <a:ext cx="951161"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Narxi</a:t>
            </a:r>
          </a:p>
        </p:txBody>
      </p:sp>
      <p:sp>
        <p:nvSpPr>
          <p:cNvPr name="TextBox 22" id="22"/>
          <p:cNvSpPr txBox="true"/>
          <p:nvPr/>
        </p:nvSpPr>
        <p:spPr>
          <a:xfrm rot="0">
            <a:off x="7056427" y="4275726"/>
            <a:ext cx="4010812"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O'rnatish xizmati </a:t>
            </a:r>
          </a:p>
        </p:txBody>
      </p:sp>
      <p:sp>
        <p:nvSpPr>
          <p:cNvPr name="Freeform 23" id="23"/>
          <p:cNvSpPr/>
          <p:nvPr/>
        </p:nvSpPr>
        <p:spPr>
          <a:xfrm flipH="false" flipV="false" rot="0">
            <a:off x="15461514" y="5293575"/>
            <a:ext cx="583416" cy="656445"/>
          </a:xfrm>
          <a:custGeom>
            <a:avLst/>
            <a:gdLst/>
            <a:ahLst/>
            <a:cxnLst/>
            <a:rect r="r" b="b" t="t" l="l"/>
            <a:pathLst>
              <a:path h="656445" w="583416">
                <a:moveTo>
                  <a:pt x="0" y="0"/>
                </a:moveTo>
                <a:lnTo>
                  <a:pt x="583416" y="0"/>
                </a:lnTo>
                <a:lnTo>
                  <a:pt x="583416" y="656445"/>
                </a:lnTo>
                <a:lnTo>
                  <a:pt x="0" y="656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1679256" y="2951751"/>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3484357" y="3136291"/>
            <a:ext cx="574402" cy="646303"/>
          </a:xfrm>
          <a:custGeom>
            <a:avLst/>
            <a:gdLst/>
            <a:ahLst/>
            <a:cxnLst/>
            <a:rect r="r" b="b" t="t" l="l"/>
            <a:pathLst>
              <a:path h="646303" w="574402">
                <a:moveTo>
                  <a:pt x="0" y="0"/>
                </a:moveTo>
                <a:lnTo>
                  <a:pt x="574402" y="0"/>
                </a:lnTo>
                <a:lnTo>
                  <a:pt x="574402" y="646303"/>
                </a:lnTo>
                <a:lnTo>
                  <a:pt x="0" y="646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5534202" y="3044551"/>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3425281" y="5205108"/>
            <a:ext cx="583416" cy="656445"/>
          </a:xfrm>
          <a:custGeom>
            <a:avLst/>
            <a:gdLst/>
            <a:ahLst/>
            <a:cxnLst/>
            <a:rect r="r" b="b" t="t" l="l"/>
            <a:pathLst>
              <a:path h="656445" w="583416">
                <a:moveTo>
                  <a:pt x="0" y="0"/>
                </a:moveTo>
                <a:lnTo>
                  <a:pt x="583416" y="0"/>
                </a:lnTo>
                <a:lnTo>
                  <a:pt x="583416" y="656445"/>
                </a:lnTo>
                <a:lnTo>
                  <a:pt x="0" y="656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7184615" y="6457041"/>
            <a:ext cx="3849685"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Xizmat ko'rsatish</a:t>
            </a:r>
          </a:p>
        </p:txBody>
      </p:sp>
      <p:sp>
        <p:nvSpPr>
          <p:cNvPr name="TextBox 29" id="29"/>
          <p:cNvSpPr txBox="true"/>
          <p:nvPr/>
        </p:nvSpPr>
        <p:spPr>
          <a:xfrm rot="0">
            <a:off x="7638275" y="7618655"/>
            <a:ext cx="2574131"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Ko'p Funksiyali</a:t>
            </a:r>
          </a:p>
        </p:txBody>
      </p:sp>
      <p:sp>
        <p:nvSpPr>
          <p:cNvPr name="Freeform 30" id="30"/>
          <p:cNvSpPr/>
          <p:nvPr/>
        </p:nvSpPr>
        <p:spPr>
          <a:xfrm flipH="false" flipV="false" rot="0">
            <a:off x="11679256" y="7414185"/>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3425281" y="7349415"/>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5534202" y="7318374"/>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7551377" y="8438331"/>
            <a:ext cx="3927855" cy="448310"/>
          </a:xfrm>
          <a:prstGeom prst="rect">
            <a:avLst/>
          </a:prstGeom>
        </p:spPr>
        <p:txBody>
          <a:bodyPr anchor="t" rtlCol="false" tIns="0" lIns="0" bIns="0" rIns="0">
            <a:spAutoFit/>
          </a:bodyPr>
          <a:lstStyle/>
          <a:p>
            <a:pPr algn="ctr">
              <a:lnSpc>
                <a:spcPts val="3640"/>
              </a:lnSpc>
            </a:pPr>
            <a:r>
              <a:rPr lang="en-US" sz="2600">
                <a:solidFill>
                  <a:srgbClr val="2D8BBA"/>
                </a:solidFill>
                <a:latin typeface="Open Sans Extra Bold"/>
                <a:ea typeface="Open Sans Extra Bold"/>
                <a:cs typeface="Open Sans Extra Bold"/>
                <a:sym typeface="Open Sans Extra Bold"/>
              </a:rPr>
              <a:t>Energiya Tejamkorligi</a:t>
            </a:r>
          </a:p>
        </p:txBody>
      </p:sp>
      <p:sp>
        <p:nvSpPr>
          <p:cNvPr name="Freeform 34" id="34"/>
          <p:cNvSpPr/>
          <p:nvPr/>
        </p:nvSpPr>
        <p:spPr>
          <a:xfrm flipH="false" flipV="false" rot="0">
            <a:off x="11679256" y="8349614"/>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3478601" y="8349614"/>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5534202" y="8275954"/>
            <a:ext cx="580158" cy="652780"/>
          </a:xfrm>
          <a:custGeom>
            <a:avLst/>
            <a:gdLst/>
            <a:ahLst/>
            <a:cxnLst/>
            <a:rect r="r" b="b" t="t" l="l"/>
            <a:pathLst>
              <a:path h="652780" w="580158">
                <a:moveTo>
                  <a:pt x="0" y="0"/>
                </a:moveTo>
                <a:lnTo>
                  <a:pt x="580158" y="0"/>
                </a:lnTo>
                <a:lnTo>
                  <a:pt x="580158" y="652780"/>
                </a:lnTo>
                <a:lnTo>
                  <a:pt x="0" y="652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3425281" y="6350070"/>
            <a:ext cx="583416" cy="656445"/>
          </a:xfrm>
          <a:custGeom>
            <a:avLst/>
            <a:gdLst/>
            <a:ahLst/>
            <a:cxnLst/>
            <a:rect r="r" b="b" t="t" l="l"/>
            <a:pathLst>
              <a:path h="656445" w="583416">
                <a:moveTo>
                  <a:pt x="0" y="0"/>
                </a:moveTo>
                <a:lnTo>
                  <a:pt x="583416" y="0"/>
                </a:lnTo>
                <a:lnTo>
                  <a:pt x="583416" y="656445"/>
                </a:lnTo>
                <a:lnTo>
                  <a:pt x="0" y="656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8231889">
            <a:off x="-10109114" y="6176620"/>
            <a:ext cx="16230600" cy="10441156"/>
          </a:xfrm>
          <a:prstGeom prst="rect">
            <a:avLst/>
          </a:prstGeom>
          <a:solidFill>
            <a:srgbClr val="213559"/>
          </a:solidFill>
        </p:spPr>
      </p:sp>
      <p:sp>
        <p:nvSpPr>
          <p:cNvPr name="AutoShape 3" id="3"/>
          <p:cNvSpPr/>
          <p:nvPr/>
        </p:nvSpPr>
        <p:spPr>
          <a:xfrm rot="-8231889">
            <a:off x="-10507643" y="6538090"/>
            <a:ext cx="16230600" cy="10441156"/>
          </a:xfrm>
          <a:prstGeom prst="rect">
            <a:avLst/>
          </a:prstGeom>
          <a:solidFill>
            <a:srgbClr val="263F6B"/>
          </a:solidFill>
        </p:spPr>
      </p:sp>
      <p:sp>
        <p:nvSpPr>
          <p:cNvPr name="Freeform 4" id="4"/>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36642" y="757643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920229" y="2090857"/>
            <a:ext cx="1386321" cy="0"/>
          </a:xfrm>
          <a:prstGeom prst="line">
            <a:avLst/>
          </a:prstGeom>
          <a:ln cap="flat" w="76200">
            <a:solidFill>
              <a:srgbClr val="263F6B"/>
            </a:solidFill>
            <a:prstDash val="solid"/>
            <a:headEnd type="none" len="sm" w="sm"/>
            <a:tailEnd type="none" len="sm" w="sm"/>
          </a:ln>
        </p:spPr>
      </p:sp>
      <p:sp>
        <p:nvSpPr>
          <p:cNvPr name="Freeform 8" id="8"/>
          <p:cNvSpPr/>
          <p:nvPr/>
        </p:nvSpPr>
        <p:spPr>
          <a:xfrm flipH="false" flipV="false" rot="0">
            <a:off x="12429272" y="-918096"/>
            <a:ext cx="5564115" cy="5564115"/>
          </a:xfrm>
          <a:custGeom>
            <a:avLst/>
            <a:gdLst/>
            <a:ahLst/>
            <a:cxnLst/>
            <a:rect r="r" b="b" t="t" l="l"/>
            <a:pathLst>
              <a:path h="5564115" w="5564115">
                <a:moveTo>
                  <a:pt x="0" y="0"/>
                </a:moveTo>
                <a:lnTo>
                  <a:pt x="5564115" y="0"/>
                </a:lnTo>
                <a:lnTo>
                  <a:pt x="5564115" y="5564115"/>
                </a:lnTo>
                <a:lnTo>
                  <a:pt x="0" y="5564115"/>
                </a:lnTo>
                <a:lnTo>
                  <a:pt x="0" y="0"/>
                </a:lnTo>
                <a:close/>
              </a:path>
            </a:pathLst>
          </a:custGeom>
          <a:blipFill>
            <a:blip r:embed="rId6"/>
            <a:stretch>
              <a:fillRect l="0" t="0" r="0" b="0"/>
            </a:stretch>
          </a:blipFill>
        </p:spPr>
      </p:sp>
      <p:sp>
        <p:nvSpPr>
          <p:cNvPr name="TextBox 9" id="9"/>
          <p:cNvSpPr txBox="true"/>
          <p:nvPr/>
        </p:nvSpPr>
        <p:spPr>
          <a:xfrm rot="0">
            <a:off x="1920229" y="2745995"/>
            <a:ext cx="8107902" cy="1900025"/>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Ultra-Bold Italics"/>
                <a:ea typeface="Montserrat Ultra-Bold Italics"/>
                <a:cs typeface="Montserrat Ultra-Bold Italics"/>
                <a:sym typeface="Montserrat Ultra-Bold Italics"/>
              </a:rPr>
              <a:t>MONETIZATSIYA MODELI</a:t>
            </a:r>
          </a:p>
        </p:txBody>
      </p:sp>
      <p:sp>
        <p:nvSpPr>
          <p:cNvPr name="TextBox 10" id="10"/>
          <p:cNvSpPr txBox="true"/>
          <p:nvPr/>
        </p:nvSpPr>
        <p:spPr>
          <a:xfrm rot="0">
            <a:off x="1920229" y="4858569"/>
            <a:ext cx="6716972" cy="2290036"/>
          </a:xfrm>
          <a:prstGeom prst="rect">
            <a:avLst/>
          </a:prstGeom>
        </p:spPr>
        <p:txBody>
          <a:bodyPr anchor="t" rtlCol="false" tIns="0" lIns="0" bIns="0" rIns="0">
            <a:spAutoFit/>
          </a:bodyPr>
          <a:lstStyle/>
          <a:p>
            <a:pPr algn="l">
              <a:lnSpc>
                <a:spcPts val="4555"/>
              </a:lnSpc>
              <a:spcBef>
                <a:spcPct val="0"/>
              </a:spcBef>
            </a:pPr>
            <a:r>
              <a:rPr lang="en-US" sz="3504" spc="70">
                <a:solidFill>
                  <a:srgbClr val="263F6B"/>
                </a:solidFill>
                <a:latin typeface="Montserrat"/>
                <a:ea typeface="Montserrat"/>
                <a:cs typeface="Montserrat"/>
                <a:sym typeface="Montserrat"/>
              </a:rPr>
              <a:t>Dasturiy hamda texnik  xizmat ko'rsatish orqali belgilangan ta'riflar asosida to'lovlar amalga oshiriladi</a:t>
            </a:r>
          </a:p>
        </p:txBody>
      </p:sp>
      <p:sp>
        <p:nvSpPr>
          <p:cNvPr name="TextBox 11" id="11"/>
          <p:cNvSpPr txBox="true"/>
          <p:nvPr/>
        </p:nvSpPr>
        <p:spPr>
          <a:xfrm rot="0">
            <a:off x="8163824" y="5086350"/>
            <a:ext cx="10124176" cy="4302338"/>
          </a:xfrm>
          <a:prstGeom prst="rect">
            <a:avLst/>
          </a:prstGeom>
        </p:spPr>
        <p:txBody>
          <a:bodyPr anchor="t" rtlCol="false" tIns="0" lIns="0" bIns="0" rIns="0">
            <a:spAutoFit/>
          </a:bodyPr>
          <a:lstStyle/>
          <a:p>
            <a:pPr algn="l" marL="753837" indent="-376918" lvl="1">
              <a:lnSpc>
                <a:spcPts val="4888"/>
              </a:lnSpc>
              <a:buFont typeface="Arial"/>
              <a:buChar char="•"/>
            </a:pPr>
            <a:r>
              <a:rPr lang="en-US" sz="3491">
                <a:solidFill>
                  <a:srgbClr val="263F6B"/>
                </a:solidFill>
                <a:latin typeface="Open Sans Extra Bold"/>
                <a:ea typeface="Open Sans Extra Bold"/>
                <a:cs typeface="Open Sans Extra Bold"/>
                <a:sym typeface="Open Sans Extra Bold"/>
              </a:rPr>
              <a:t>To'lov qiluvchi mijozlar quyosh paneli yoki generator o'rnatish xizmatiga pul to'lashmaydi,</a:t>
            </a:r>
          </a:p>
          <a:p>
            <a:pPr algn="l" marL="753837" indent="-376918" lvl="1">
              <a:lnSpc>
                <a:spcPts val="4888"/>
              </a:lnSpc>
              <a:buFont typeface="Arial"/>
              <a:buChar char="•"/>
            </a:pPr>
            <a:r>
              <a:rPr lang="en-US" sz="3491">
                <a:solidFill>
                  <a:srgbClr val="263F6B"/>
                </a:solidFill>
                <a:latin typeface="Open Sans Extra Bold"/>
                <a:ea typeface="Open Sans Extra Bold"/>
                <a:cs typeface="Open Sans Extra Bold"/>
                <a:sym typeface="Open Sans Extra Bold"/>
              </a:rPr>
              <a:t>O'rnatib olgandan keyin har oy dasturiy ta'minotiga</a:t>
            </a:r>
            <a:r>
              <a:rPr lang="en-US" sz="3491">
                <a:solidFill>
                  <a:srgbClr val="EB1B1D"/>
                </a:solidFill>
                <a:latin typeface="Open Sans Extra Bold"/>
                <a:ea typeface="Open Sans Extra Bold"/>
                <a:cs typeface="Open Sans Extra Bold"/>
                <a:sym typeface="Open Sans Extra Bold"/>
              </a:rPr>
              <a:t> ~9$ </a:t>
            </a:r>
            <a:r>
              <a:rPr lang="en-US" sz="3491">
                <a:solidFill>
                  <a:srgbClr val="263F6B"/>
                </a:solidFill>
                <a:latin typeface="Open Sans Extra Bold"/>
                <a:ea typeface="Open Sans Extra Bold"/>
                <a:cs typeface="Open Sans Extra Bold"/>
                <a:sym typeface="Open Sans Extra Bold"/>
              </a:rPr>
              <a:t>dan to'lashadi.</a:t>
            </a:r>
          </a:p>
          <a:p>
            <a:pPr algn="l" marL="753837" indent="-376918" lvl="1">
              <a:lnSpc>
                <a:spcPts val="4888"/>
              </a:lnSpc>
              <a:buFont typeface="Arial"/>
              <a:buChar char="•"/>
            </a:pPr>
            <a:r>
              <a:rPr lang="en-US" sz="3491">
                <a:solidFill>
                  <a:srgbClr val="263F6B"/>
                </a:solidFill>
                <a:latin typeface="Open Sans Extra Bold"/>
                <a:ea typeface="Open Sans Extra Bold"/>
                <a:cs typeface="Open Sans Extra Bold"/>
                <a:sym typeface="Open Sans Extra Bold"/>
              </a:rPr>
              <a:t> Korxonalar oyiga</a:t>
            </a:r>
            <a:r>
              <a:rPr lang="en-US" sz="3491">
                <a:solidFill>
                  <a:srgbClr val="EB1B1D"/>
                </a:solidFill>
                <a:latin typeface="Open Sans Extra Bold"/>
                <a:ea typeface="Open Sans Extra Bold"/>
                <a:cs typeface="Open Sans Extra Bold"/>
                <a:sym typeface="Open Sans Extra Bold"/>
              </a:rPr>
              <a:t> ~50$</a:t>
            </a:r>
            <a:r>
              <a:rPr lang="en-US" sz="3491">
                <a:solidFill>
                  <a:srgbClr val="263F6B"/>
                </a:solidFill>
                <a:latin typeface="Open Sans Extra Bold"/>
                <a:ea typeface="Open Sans Extra Bold"/>
                <a:cs typeface="Open Sans Extra Bold"/>
                <a:sym typeface="Open Sans Extra Bold"/>
              </a:rPr>
              <a:t> dan to'laydi </a:t>
            </a:r>
          </a:p>
          <a:p>
            <a:pPr algn="ctr">
              <a:lnSpc>
                <a:spcPts val="488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87954" y="1785348"/>
            <a:ext cx="17758373" cy="1532171"/>
            <a:chOff x="0" y="0"/>
            <a:chExt cx="7654254" cy="660400"/>
          </a:xfrm>
        </p:grpSpPr>
        <p:sp>
          <p:nvSpPr>
            <p:cNvPr name="Freeform 3" id="3"/>
            <p:cNvSpPr/>
            <p:nvPr/>
          </p:nvSpPr>
          <p:spPr>
            <a:xfrm flipH="false" flipV="false" rot="0">
              <a:off x="0" y="0"/>
              <a:ext cx="7654254" cy="660400"/>
            </a:xfrm>
            <a:custGeom>
              <a:avLst/>
              <a:gdLst/>
              <a:ahLst/>
              <a:cxnLst/>
              <a:rect r="r" b="b" t="t" l="l"/>
              <a:pathLst>
                <a:path h="660400" w="7654254">
                  <a:moveTo>
                    <a:pt x="7529795" y="660400"/>
                  </a:moveTo>
                  <a:lnTo>
                    <a:pt x="124460" y="660400"/>
                  </a:lnTo>
                  <a:cubicBezTo>
                    <a:pt x="55880" y="660400"/>
                    <a:pt x="0" y="604520"/>
                    <a:pt x="0" y="535940"/>
                  </a:cubicBezTo>
                  <a:lnTo>
                    <a:pt x="0" y="124460"/>
                  </a:lnTo>
                  <a:cubicBezTo>
                    <a:pt x="0" y="55880"/>
                    <a:pt x="55880" y="0"/>
                    <a:pt x="124460" y="0"/>
                  </a:cubicBezTo>
                  <a:lnTo>
                    <a:pt x="7529795" y="0"/>
                  </a:lnTo>
                  <a:cubicBezTo>
                    <a:pt x="7598374" y="0"/>
                    <a:pt x="7654254" y="55880"/>
                    <a:pt x="7654254" y="124460"/>
                  </a:cubicBezTo>
                  <a:lnTo>
                    <a:pt x="7654254" y="535940"/>
                  </a:lnTo>
                  <a:cubicBezTo>
                    <a:pt x="7654254" y="604520"/>
                    <a:pt x="7598374" y="660400"/>
                    <a:pt x="7529795" y="660400"/>
                  </a:cubicBezTo>
                  <a:close/>
                </a:path>
              </a:pathLst>
            </a:custGeom>
            <a:solidFill>
              <a:srgbClr val="263F6B"/>
            </a:solidFill>
          </p:spPr>
        </p:sp>
      </p:grpSp>
      <p:sp>
        <p:nvSpPr>
          <p:cNvPr name="Freeform 4" id="4"/>
          <p:cNvSpPr/>
          <p:nvPr/>
        </p:nvSpPr>
        <p:spPr>
          <a:xfrm flipH="false" flipV="false" rot="0">
            <a:off x="5265393" y="2267493"/>
            <a:ext cx="1213986" cy="625203"/>
          </a:xfrm>
          <a:custGeom>
            <a:avLst/>
            <a:gdLst/>
            <a:ahLst/>
            <a:cxnLst/>
            <a:rect r="r" b="b" t="t" l="l"/>
            <a:pathLst>
              <a:path h="625203" w="1213986">
                <a:moveTo>
                  <a:pt x="0" y="0"/>
                </a:moveTo>
                <a:lnTo>
                  <a:pt x="1213986" y="0"/>
                </a:lnTo>
                <a:lnTo>
                  <a:pt x="1213986" y="625203"/>
                </a:lnTo>
                <a:lnTo>
                  <a:pt x="0" y="625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BIZNES MODELI</a:t>
            </a:r>
          </a:p>
        </p:txBody>
      </p:sp>
      <p:sp>
        <p:nvSpPr>
          <p:cNvPr name="TextBox 6" id="6"/>
          <p:cNvSpPr txBox="true"/>
          <p:nvPr/>
        </p:nvSpPr>
        <p:spPr>
          <a:xfrm rot="0">
            <a:off x="797035" y="2301012"/>
            <a:ext cx="4468358"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Ultra-Bold"/>
                <a:ea typeface="Montserrat Ultra-Bold"/>
                <a:cs typeface="Montserrat Ultra-Bold"/>
                <a:sym typeface="Montserrat Ultra-Bold"/>
              </a:rPr>
              <a:t>Daromad modeli</a:t>
            </a:r>
          </a:p>
        </p:txBody>
      </p:sp>
      <p:sp>
        <p:nvSpPr>
          <p:cNvPr name="TextBox 7" id="7"/>
          <p:cNvSpPr txBox="true"/>
          <p:nvPr/>
        </p:nvSpPr>
        <p:spPr>
          <a:xfrm rot="0">
            <a:off x="8611775" y="2301012"/>
            <a:ext cx="6648923"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Bold"/>
                <a:ea typeface="Montserrat Bold"/>
                <a:cs typeface="Montserrat Bold"/>
                <a:sym typeface="Montserrat Bold"/>
              </a:rPr>
              <a:t>Korxonalar va xonadonlar</a:t>
            </a:r>
          </a:p>
        </p:txBody>
      </p:sp>
      <p:grpSp>
        <p:nvGrpSpPr>
          <p:cNvPr name="Group 8" id="8"/>
          <p:cNvGrpSpPr/>
          <p:nvPr/>
        </p:nvGrpSpPr>
        <p:grpSpPr>
          <a:xfrm rot="0">
            <a:off x="287954" y="3398482"/>
            <a:ext cx="17758373" cy="1532171"/>
            <a:chOff x="0" y="0"/>
            <a:chExt cx="7654254" cy="660400"/>
          </a:xfrm>
        </p:grpSpPr>
        <p:sp>
          <p:nvSpPr>
            <p:cNvPr name="Freeform 9" id="9"/>
            <p:cNvSpPr/>
            <p:nvPr/>
          </p:nvSpPr>
          <p:spPr>
            <a:xfrm flipH="false" flipV="false" rot="0">
              <a:off x="0" y="0"/>
              <a:ext cx="7654254" cy="660400"/>
            </a:xfrm>
            <a:custGeom>
              <a:avLst/>
              <a:gdLst/>
              <a:ahLst/>
              <a:cxnLst/>
              <a:rect r="r" b="b" t="t" l="l"/>
              <a:pathLst>
                <a:path h="660400" w="7654254">
                  <a:moveTo>
                    <a:pt x="7529795" y="660400"/>
                  </a:moveTo>
                  <a:lnTo>
                    <a:pt x="124460" y="660400"/>
                  </a:lnTo>
                  <a:cubicBezTo>
                    <a:pt x="55880" y="660400"/>
                    <a:pt x="0" y="604520"/>
                    <a:pt x="0" y="535940"/>
                  </a:cubicBezTo>
                  <a:lnTo>
                    <a:pt x="0" y="124460"/>
                  </a:lnTo>
                  <a:cubicBezTo>
                    <a:pt x="0" y="55880"/>
                    <a:pt x="55880" y="0"/>
                    <a:pt x="124460" y="0"/>
                  </a:cubicBezTo>
                  <a:lnTo>
                    <a:pt x="7529795" y="0"/>
                  </a:lnTo>
                  <a:cubicBezTo>
                    <a:pt x="7598374" y="0"/>
                    <a:pt x="7654254" y="55880"/>
                    <a:pt x="7654254" y="124460"/>
                  </a:cubicBezTo>
                  <a:lnTo>
                    <a:pt x="7654254" y="535940"/>
                  </a:lnTo>
                  <a:cubicBezTo>
                    <a:pt x="7654254" y="604520"/>
                    <a:pt x="7598374" y="660400"/>
                    <a:pt x="7529795" y="660400"/>
                  </a:cubicBezTo>
                  <a:close/>
                </a:path>
              </a:pathLst>
            </a:custGeom>
            <a:solidFill>
              <a:srgbClr val="263F6B"/>
            </a:solidFill>
          </p:spPr>
        </p:sp>
      </p:grpSp>
      <p:sp>
        <p:nvSpPr>
          <p:cNvPr name="Freeform 10" id="10"/>
          <p:cNvSpPr/>
          <p:nvPr/>
        </p:nvSpPr>
        <p:spPr>
          <a:xfrm flipH="false" flipV="false" rot="0">
            <a:off x="5265393" y="3884257"/>
            <a:ext cx="1213986" cy="625203"/>
          </a:xfrm>
          <a:custGeom>
            <a:avLst/>
            <a:gdLst/>
            <a:ahLst/>
            <a:cxnLst/>
            <a:rect r="r" b="b" t="t" l="l"/>
            <a:pathLst>
              <a:path h="625203" w="1213986">
                <a:moveTo>
                  <a:pt x="0" y="0"/>
                </a:moveTo>
                <a:lnTo>
                  <a:pt x="1213986" y="0"/>
                </a:lnTo>
                <a:lnTo>
                  <a:pt x="1213986" y="625203"/>
                </a:lnTo>
                <a:lnTo>
                  <a:pt x="0" y="625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54197" y="3912832"/>
            <a:ext cx="4468358"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Ultra-Bold"/>
                <a:ea typeface="Montserrat Ultra-Bold"/>
                <a:cs typeface="Montserrat Ultra-Bold"/>
                <a:sym typeface="Montserrat Ultra-Bold"/>
              </a:rPr>
              <a:t>Marketing</a:t>
            </a:r>
          </a:p>
        </p:txBody>
      </p:sp>
      <p:sp>
        <p:nvSpPr>
          <p:cNvPr name="TextBox 12" id="12"/>
          <p:cNvSpPr txBox="true"/>
          <p:nvPr/>
        </p:nvSpPr>
        <p:spPr>
          <a:xfrm rot="0">
            <a:off x="8046857" y="3609022"/>
            <a:ext cx="9999470" cy="1072515"/>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Bold"/>
                <a:ea typeface="Montserrat Bold"/>
                <a:cs typeface="Montserrat Bold"/>
                <a:sym typeface="Montserrat Bold"/>
              </a:rPr>
              <a:t>Reklamalar ,Chet ellik sheriklik hamkorlar,</a:t>
            </a:r>
          </a:p>
          <a:p>
            <a:pPr algn="ctr">
              <a:lnSpc>
                <a:spcPts val="4289"/>
              </a:lnSpc>
            </a:pPr>
            <a:r>
              <a:rPr lang="en-US" sz="3299" spc="65">
                <a:solidFill>
                  <a:srgbClr val="FFFFFF"/>
                </a:solidFill>
                <a:latin typeface="Montserrat Bold"/>
                <a:ea typeface="Montserrat Bold"/>
                <a:cs typeface="Montserrat Bold"/>
                <a:sym typeface="Montserrat Bold"/>
              </a:rPr>
              <a:t>M</a:t>
            </a:r>
            <a:r>
              <a:rPr lang="en-US" sz="3299" spc="65">
                <a:solidFill>
                  <a:srgbClr val="FFFFFF"/>
                </a:solidFill>
                <a:latin typeface="Montserrat Bold"/>
                <a:ea typeface="Montserrat Bold"/>
                <a:cs typeface="Montserrat Bold"/>
                <a:sym typeface="Montserrat Bold"/>
              </a:rPr>
              <a:t>ijozlarga kuchli xizmat ko'rsatish jamoasi</a:t>
            </a:r>
          </a:p>
        </p:txBody>
      </p:sp>
      <p:grpSp>
        <p:nvGrpSpPr>
          <p:cNvPr name="Group 13" id="13"/>
          <p:cNvGrpSpPr/>
          <p:nvPr/>
        </p:nvGrpSpPr>
        <p:grpSpPr>
          <a:xfrm rot="0">
            <a:off x="287954" y="4992566"/>
            <a:ext cx="17758373" cy="1532171"/>
            <a:chOff x="0" y="0"/>
            <a:chExt cx="7654254" cy="660400"/>
          </a:xfrm>
        </p:grpSpPr>
        <p:sp>
          <p:nvSpPr>
            <p:cNvPr name="Freeform 14" id="14"/>
            <p:cNvSpPr/>
            <p:nvPr/>
          </p:nvSpPr>
          <p:spPr>
            <a:xfrm flipH="false" flipV="false" rot="0">
              <a:off x="0" y="0"/>
              <a:ext cx="7654254" cy="660400"/>
            </a:xfrm>
            <a:custGeom>
              <a:avLst/>
              <a:gdLst/>
              <a:ahLst/>
              <a:cxnLst/>
              <a:rect r="r" b="b" t="t" l="l"/>
              <a:pathLst>
                <a:path h="660400" w="7654254">
                  <a:moveTo>
                    <a:pt x="7529795" y="660400"/>
                  </a:moveTo>
                  <a:lnTo>
                    <a:pt x="124460" y="660400"/>
                  </a:lnTo>
                  <a:cubicBezTo>
                    <a:pt x="55880" y="660400"/>
                    <a:pt x="0" y="604520"/>
                    <a:pt x="0" y="535940"/>
                  </a:cubicBezTo>
                  <a:lnTo>
                    <a:pt x="0" y="124460"/>
                  </a:lnTo>
                  <a:cubicBezTo>
                    <a:pt x="0" y="55880"/>
                    <a:pt x="55880" y="0"/>
                    <a:pt x="124460" y="0"/>
                  </a:cubicBezTo>
                  <a:lnTo>
                    <a:pt x="7529795" y="0"/>
                  </a:lnTo>
                  <a:cubicBezTo>
                    <a:pt x="7598374" y="0"/>
                    <a:pt x="7654254" y="55880"/>
                    <a:pt x="7654254" y="124460"/>
                  </a:cubicBezTo>
                  <a:lnTo>
                    <a:pt x="7654254" y="535940"/>
                  </a:lnTo>
                  <a:cubicBezTo>
                    <a:pt x="7654254" y="604520"/>
                    <a:pt x="7598374" y="660400"/>
                    <a:pt x="7529795" y="660400"/>
                  </a:cubicBezTo>
                  <a:close/>
                </a:path>
              </a:pathLst>
            </a:custGeom>
            <a:solidFill>
              <a:srgbClr val="263F6B"/>
            </a:solidFill>
          </p:spPr>
        </p:sp>
      </p:grpSp>
      <p:sp>
        <p:nvSpPr>
          <p:cNvPr name="Freeform 15" id="15"/>
          <p:cNvSpPr/>
          <p:nvPr/>
        </p:nvSpPr>
        <p:spPr>
          <a:xfrm flipH="false" flipV="false" rot="0">
            <a:off x="5265393" y="5478341"/>
            <a:ext cx="1213986" cy="625203"/>
          </a:xfrm>
          <a:custGeom>
            <a:avLst/>
            <a:gdLst/>
            <a:ahLst/>
            <a:cxnLst/>
            <a:rect r="r" b="b" t="t" l="l"/>
            <a:pathLst>
              <a:path h="625203" w="1213986">
                <a:moveTo>
                  <a:pt x="0" y="0"/>
                </a:moveTo>
                <a:lnTo>
                  <a:pt x="1213986" y="0"/>
                </a:lnTo>
                <a:lnTo>
                  <a:pt x="1213986" y="625203"/>
                </a:lnTo>
                <a:lnTo>
                  <a:pt x="0" y="625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54197" y="5506916"/>
            <a:ext cx="4468358"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Ultra-Bold"/>
                <a:ea typeface="Montserrat Ultra-Bold"/>
                <a:cs typeface="Montserrat Ultra-Bold"/>
                <a:sym typeface="Montserrat Ultra-Bold"/>
              </a:rPr>
              <a:t>Narxi</a:t>
            </a:r>
          </a:p>
        </p:txBody>
      </p:sp>
      <p:sp>
        <p:nvSpPr>
          <p:cNvPr name="TextBox 17" id="17"/>
          <p:cNvSpPr txBox="true"/>
          <p:nvPr/>
        </p:nvSpPr>
        <p:spPr>
          <a:xfrm rot="0">
            <a:off x="7117554" y="5208107"/>
            <a:ext cx="11382545" cy="1072515"/>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Bold"/>
                <a:ea typeface="Montserrat Bold"/>
                <a:cs typeface="Montserrat Bold"/>
                <a:sym typeface="Montserrat Bold"/>
              </a:rPr>
              <a:t>Har bir foydalanuvchi uchun 9$~50$</a:t>
            </a:r>
          </a:p>
          <a:p>
            <a:pPr algn="ctr">
              <a:lnSpc>
                <a:spcPts val="4289"/>
              </a:lnSpc>
            </a:pPr>
            <a:r>
              <a:rPr lang="en-US" sz="3299" spc="65">
                <a:solidFill>
                  <a:srgbClr val="FFFFFF"/>
                </a:solidFill>
                <a:latin typeface="Montserrat"/>
                <a:ea typeface="Montserrat"/>
                <a:cs typeface="Montserrat"/>
                <a:sym typeface="Montserrat"/>
              </a:rPr>
              <a:t>jismoniy shaxslarga ~9$ yuridik shaxslarga~50$</a:t>
            </a:r>
          </a:p>
        </p:txBody>
      </p:sp>
      <p:grpSp>
        <p:nvGrpSpPr>
          <p:cNvPr name="Group 18" id="18"/>
          <p:cNvGrpSpPr/>
          <p:nvPr/>
        </p:nvGrpSpPr>
        <p:grpSpPr>
          <a:xfrm rot="0">
            <a:off x="287954" y="6610463"/>
            <a:ext cx="17758373" cy="1532171"/>
            <a:chOff x="0" y="0"/>
            <a:chExt cx="7654254" cy="660400"/>
          </a:xfrm>
        </p:grpSpPr>
        <p:sp>
          <p:nvSpPr>
            <p:cNvPr name="Freeform 19" id="19"/>
            <p:cNvSpPr/>
            <p:nvPr/>
          </p:nvSpPr>
          <p:spPr>
            <a:xfrm flipH="false" flipV="false" rot="0">
              <a:off x="0" y="0"/>
              <a:ext cx="7654254" cy="660400"/>
            </a:xfrm>
            <a:custGeom>
              <a:avLst/>
              <a:gdLst/>
              <a:ahLst/>
              <a:cxnLst/>
              <a:rect r="r" b="b" t="t" l="l"/>
              <a:pathLst>
                <a:path h="660400" w="7654254">
                  <a:moveTo>
                    <a:pt x="7529795" y="660400"/>
                  </a:moveTo>
                  <a:lnTo>
                    <a:pt x="124460" y="660400"/>
                  </a:lnTo>
                  <a:cubicBezTo>
                    <a:pt x="55880" y="660400"/>
                    <a:pt x="0" y="604520"/>
                    <a:pt x="0" y="535940"/>
                  </a:cubicBezTo>
                  <a:lnTo>
                    <a:pt x="0" y="124460"/>
                  </a:lnTo>
                  <a:cubicBezTo>
                    <a:pt x="0" y="55880"/>
                    <a:pt x="55880" y="0"/>
                    <a:pt x="124460" y="0"/>
                  </a:cubicBezTo>
                  <a:lnTo>
                    <a:pt x="7529795" y="0"/>
                  </a:lnTo>
                  <a:cubicBezTo>
                    <a:pt x="7598374" y="0"/>
                    <a:pt x="7654254" y="55880"/>
                    <a:pt x="7654254" y="124460"/>
                  </a:cubicBezTo>
                  <a:lnTo>
                    <a:pt x="7654254" y="535940"/>
                  </a:lnTo>
                  <a:cubicBezTo>
                    <a:pt x="7654254" y="604520"/>
                    <a:pt x="7598374" y="660400"/>
                    <a:pt x="7529795" y="660400"/>
                  </a:cubicBezTo>
                  <a:close/>
                </a:path>
              </a:pathLst>
            </a:custGeom>
            <a:solidFill>
              <a:srgbClr val="263F6B"/>
            </a:solidFill>
          </p:spPr>
        </p:sp>
      </p:grpSp>
      <p:sp>
        <p:nvSpPr>
          <p:cNvPr name="Freeform 20" id="20"/>
          <p:cNvSpPr/>
          <p:nvPr/>
        </p:nvSpPr>
        <p:spPr>
          <a:xfrm flipH="false" flipV="false" rot="0">
            <a:off x="5265393" y="7096238"/>
            <a:ext cx="1213986" cy="625203"/>
          </a:xfrm>
          <a:custGeom>
            <a:avLst/>
            <a:gdLst/>
            <a:ahLst/>
            <a:cxnLst/>
            <a:rect r="r" b="b" t="t" l="l"/>
            <a:pathLst>
              <a:path h="625203" w="1213986">
                <a:moveTo>
                  <a:pt x="0" y="0"/>
                </a:moveTo>
                <a:lnTo>
                  <a:pt x="1213986" y="0"/>
                </a:lnTo>
                <a:lnTo>
                  <a:pt x="1213986" y="625202"/>
                </a:lnTo>
                <a:lnTo>
                  <a:pt x="0" y="6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54197" y="7124813"/>
            <a:ext cx="4468358"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Ultra-Bold"/>
                <a:ea typeface="Montserrat Ultra-Bold"/>
                <a:cs typeface="Montserrat Ultra-Bold"/>
                <a:sym typeface="Montserrat Ultra-Bold"/>
              </a:rPr>
              <a:t>Kunlik o'rtacha</a:t>
            </a:r>
          </a:p>
        </p:txBody>
      </p:sp>
      <p:sp>
        <p:nvSpPr>
          <p:cNvPr name="TextBox 22" id="22"/>
          <p:cNvSpPr txBox="true"/>
          <p:nvPr/>
        </p:nvSpPr>
        <p:spPr>
          <a:xfrm rot="0">
            <a:off x="7117554" y="7067663"/>
            <a:ext cx="11382545"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Bold"/>
                <a:ea typeface="Montserrat Bold"/>
                <a:cs typeface="Montserrat Bold"/>
                <a:sym typeface="Montserrat Bold"/>
              </a:rPr>
              <a:t>15-20 ta foydalanuvchilar</a:t>
            </a:r>
          </a:p>
        </p:txBody>
      </p:sp>
      <p:grpSp>
        <p:nvGrpSpPr>
          <p:cNvPr name="Group 23" id="23"/>
          <p:cNvGrpSpPr/>
          <p:nvPr/>
        </p:nvGrpSpPr>
        <p:grpSpPr>
          <a:xfrm rot="0">
            <a:off x="287954" y="8209309"/>
            <a:ext cx="17758373" cy="1532171"/>
            <a:chOff x="0" y="0"/>
            <a:chExt cx="7654254" cy="660400"/>
          </a:xfrm>
        </p:grpSpPr>
        <p:sp>
          <p:nvSpPr>
            <p:cNvPr name="Freeform 24" id="24"/>
            <p:cNvSpPr/>
            <p:nvPr/>
          </p:nvSpPr>
          <p:spPr>
            <a:xfrm flipH="false" flipV="false" rot="0">
              <a:off x="0" y="0"/>
              <a:ext cx="7654254" cy="660400"/>
            </a:xfrm>
            <a:custGeom>
              <a:avLst/>
              <a:gdLst/>
              <a:ahLst/>
              <a:cxnLst/>
              <a:rect r="r" b="b" t="t" l="l"/>
              <a:pathLst>
                <a:path h="660400" w="7654254">
                  <a:moveTo>
                    <a:pt x="7529795" y="660400"/>
                  </a:moveTo>
                  <a:lnTo>
                    <a:pt x="124460" y="660400"/>
                  </a:lnTo>
                  <a:cubicBezTo>
                    <a:pt x="55880" y="660400"/>
                    <a:pt x="0" y="604520"/>
                    <a:pt x="0" y="535940"/>
                  </a:cubicBezTo>
                  <a:lnTo>
                    <a:pt x="0" y="124460"/>
                  </a:lnTo>
                  <a:cubicBezTo>
                    <a:pt x="0" y="55880"/>
                    <a:pt x="55880" y="0"/>
                    <a:pt x="124460" y="0"/>
                  </a:cubicBezTo>
                  <a:lnTo>
                    <a:pt x="7529795" y="0"/>
                  </a:lnTo>
                  <a:cubicBezTo>
                    <a:pt x="7598374" y="0"/>
                    <a:pt x="7654254" y="55880"/>
                    <a:pt x="7654254" y="124460"/>
                  </a:cubicBezTo>
                  <a:lnTo>
                    <a:pt x="7654254" y="535940"/>
                  </a:lnTo>
                  <a:cubicBezTo>
                    <a:pt x="7654254" y="604520"/>
                    <a:pt x="7598374" y="660400"/>
                    <a:pt x="7529795" y="660400"/>
                  </a:cubicBezTo>
                  <a:close/>
                </a:path>
              </a:pathLst>
            </a:custGeom>
            <a:solidFill>
              <a:srgbClr val="263F6B"/>
            </a:solidFill>
          </p:spPr>
        </p:sp>
      </p:grpSp>
      <p:sp>
        <p:nvSpPr>
          <p:cNvPr name="Freeform 25" id="25"/>
          <p:cNvSpPr/>
          <p:nvPr/>
        </p:nvSpPr>
        <p:spPr>
          <a:xfrm flipH="false" flipV="false" rot="0">
            <a:off x="5265393" y="8695084"/>
            <a:ext cx="1213986" cy="625203"/>
          </a:xfrm>
          <a:custGeom>
            <a:avLst/>
            <a:gdLst/>
            <a:ahLst/>
            <a:cxnLst/>
            <a:rect r="r" b="b" t="t" l="l"/>
            <a:pathLst>
              <a:path h="625203" w="1213986">
                <a:moveTo>
                  <a:pt x="0" y="0"/>
                </a:moveTo>
                <a:lnTo>
                  <a:pt x="1213986" y="0"/>
                </a:lnTo>
                <a:lnTo>
                  <a:pt x="1213986" y="625203"/>
                </a:lnTo>
                <a:lnTo>
                  <a:pt x="0" y="625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54197" y="8723659"/>
            <a:ext cx="4468358" cy="529590"/>
          </a:xfrm>
          <a:prstGeom prst="rect">
            <a:avLst/>
          </a:prstGeom>
        </p:spPr>
        <p:txBody>
          <a:bodyPr anchor="t" rtlCol="false" tIns="0" lIns="0" bIns="0" rIns="0">
            <a:spAutoFit/>
          </a:bodyPr>
          <a:lstStyle/>
          <a:p>
            <a:pPr algn="ctr">
              <a:lnSpc>
                <a:spcPts val="4289"/>
              </a:lnSpc>
            </a:pPr>
            <a:r>
              <a:rPr lang="en-US" sz="3299" spc="65">
                <a:solidFill>
                  <a:srgbClr val="FFFFFF"/>
                </a:solidFill>
                <a:latin typeface="Montserrat Ultra-Bold"/>
                <a:ea typeface="Montserrat Ultra-Bold"/>
                <a:cs typeface="Montserrat Ultra-Bold"/>
                <a:sym typeface="Montserrat Ultra-Bold"/>
              </a:rPr>
              <a:t>Kutilgan foyda</a:t>
            </a:r>
          </a:p>
        </p:txBody>
      </p:sp>
      <p:sp>
        <p:nvSpPr>
          <p:cNvPr name="TextBox 27" id="27"/>
          <p:cNvSpPr txBox="true"/>
          <p:nvPr/>
        </p:nvSpPr>
        <p:spPr>
          <a:xfrm rot="0">
            <a:off x="6905455" y="8456959"/>
            <a:ext cx="11382545" cy="1104265"/>
          </a:xfrm>
          <a:prstGeom prst="rect">
            <a:avLst/>
          </a:prstGeom>
        </p:spPr>
        <p:txBody>
          <a:bodyPr anchor="t" rtlCol="false" tIns="0" lIns="0" bIns="0" rIns="0">
            <a:spAutoFit/>
          </a:bodyPr>
          <a:lstStyle/>
          <a:p>
            <a:pPr algn="ctr">
              <a:lnSpc>
                <a:spcPts val="2990"/>
              </a:lnSpc>
            </a:pPr>
            <a:r>
              <a:rPr lang="en-US" sz="2300" spc="46">
                <a:solidFill>
                  <a:srgbClr val="FFFFFF"/>
                </a:solidFill>
                <a:latin typeface="Montserrat"/>
                <a:ea typeface="Montserrat"/>
                <a:cs typeface="Montserrat"/>
                <a:sym typeface="Montserrat"/>
              </a:rPr>
              <a:t>Mijoz bilan bo'lgan munosabatlarda olingan foydani butun davr</a:t>
            </a:r>
          </a:p>
          <a:p>
            <a:pPr algn="ctr">
              <a:lnSpc>
                <a:spcPts val="2990"/>
              </a:lnSpc>
            </a:pPr>
            <a:r>
              <a:rPr lang="en-US" sz="2300" spc="46">
                <a:solidFill>
                  <a:srgbClr val="FFFFFF"/>
                </a:solidFill>
                <a:latin typeface="Montserrat"/>
                <a:ea typeface="Montserrat"/>
                <a:cs typeface="Montserrat"/>
                <a:sym typeface="Montserrat"/>
              </a:rPr>
              <a:t>uchun, u birinchi e'lonni ko'rgan yoki saytda ro'yxatdan o'tgan paytdan</a:t>
            </a:r>
          </a:p>
          <a:p>
            <a:pPr algn="ctr">
              <a:lnSpc>
                <a:spcPts val="2990"/>
              </a:lnSpc>
            </a:pPr>
            <a:r>
              <a:rPr lang="en-US" sz="2300" spc="46">
                <a:solidFill>
                  <a:srgbClr val="FFFFFF"/>
                </a:solidFill>
                <a:latin typeface="Montserrat"/>
                <a:ea typeface="Montserrat"/>
                <a:cs typeface="Montserrat"/>
                <a:sym typeface="Montserrat"/>
              </a:rPr>
              <a:t>boshlab, oxirgi xaridgacha ~2$ sarflanadi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20" id="20"/>
          <p:cNvGrpSpPr/>
          <p:nvPr/>
        </p:nvGrpSpPr>
        <p:grpSpPr>
          <a:xfrm rot="0">
            <a:off x="15050270" y="5922707"/>
            <a:ext cx="511382" cy="51138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2" id="22"/>
          <p:cNvGrpSpPr/>
          <p:nvPr/>
        </p:nvGrpSpPr>
        <p:grpSpPr>
          <a:xfrm rot="0">
            <a:off x="13249406" y="6809379"/>
            <a:ext cx="4113110" cy="2903329"/>
            <a:chOff x="0" y="0"/>
            <a:chExt cx="1500474" cy="1059142"/>
          </a:xfrm>
        </p:grpSpPr>
        <p:sp>
          <p:nvSpPr>
            <p:cNvPr name="Freeform 23" id="2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24" id="24"/>
          <p:cNvSpPr/>
          <p:nvPr/>
        </p:nvSpPr>
        <p:spPr>
          <a:xfrm flipH="false" flipV="false" rot="0">
            <a:off x="925484" y="2146609"/>
            <a:ext cx="1971199" cy="2007702"/>
          </a:xfrm>
          <a:custGeom>
            <a:avLst/>
            <a:gdLst/>
            <a:ahLst/>
            <a:cxnLst/>
            <a:rect r="r" b="b" t="t" l="l"/>
            <a:pathLst>
              <a:path h="2007702" w="1971199">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361478"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ea typeface="Montserrat Ultra-Bold"/>
                <a:cs typeface="Montserrat Ultra-Bold"/>
                <a:sym typeface="Montserrat Ultra-Bold"/>
              </a:rPr>
              <a:t>2023-YIL</a:t>
            </a:r>
          </a:p>
        </p:txBody>
      </p:sp>
      <p:sp>
        <p:nvSpPr>
          <p:cNvPr name="TextBox 28" id="28"/>
          <p:cNvSpPr txBox="true"/>
          <p:nvPr/>
        </p:nvSpPr>
        <p:spPr>
          <a:xfrm rot="0">
            <a:off x="4442458"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ea typeface="Montserrat Ultra-Bold"/>
                <a:cs typeface="Montserrat Ultra-Bold"/>
                <a:sym typeface="Montserrat Ultra-Bold"/>
              </a:rPr>
              <a:t>2025-YIL</a:t>
            </a:r>
          </a:p>
        </p:txBody>
      </p:sp>
      <p:sp>
        <p:nvSpPr>
          <p:cNvPr name="TextBox 29" id="29"/>
          <p:cNvSpPr txBox="true"/>
          <p:nvPr/>
        </p:nvSpPr>
        <p:spPr>
          <a:xfrm rot="0">
            <a:off x="10764561" y="2895730"/>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ea typeface="Montserrat Ultra-Bold"/>
                <a:cs typeface="Montserrat Ultra-Bold"/>
                <a:sym typeface="Montserrat Ultra-Bold"/>
              </a:rPr>
              <a:t>2035-YIL UZBEKISTAN</a:t>
            </a:r>
          </a:p>
        </p:txBody>
      </p:sp>
      <p:sp>
        <p:nvSpPr>
          <p:cNvPr name="TextBox 30" id="30"/>
          <p:cNvSpPr txBox="true"/>
          <p:nvPr/>
        </p:nvSpPr>
        <p:spPr>
          <a:xfrm rot="0">
            <a:off x="1361478" y="8042275"/>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2000 foydalanuvchi</a:t>
            </a:r>
          </a:p>
          <a:p>
            <a:pPr algn="ctr">
              <a:lnSpc>
                <a:spcPts val="3250"/>
              </a:lnSpc>
            </a:pPr>
            <a:r>
              <a:rPr lang="en-US" sz="2500" spc="50">
                <a:solidFill>
                  <a:srgbClr val="FFFFFF"/>
                </a:solidFill>
                <a:latin typeface="Montserrat"/>
                <a:ea typeface="Montserrat"/>
                <a:cs typeface="Montserrat"/>
                <a:sym typeface="Montserrat"/>
              </a:rPr>
              <a:t>9$ * 2000=18 000$</a:t>
            </a:r>
          </a:p>
          <a:p>
            <a:pPr algn="ctr">
              <a:lnSpc>
                <a:spcPts val="3250"/>
              </a:lnSpc>
            </a:pPr>
          </a:p>
        </p:txBody>
      </p:sp>
      <p:sp>
        <p:nvSpPr>
          <p:cNvPr name="TextBox 31" id="31"/>
          <p:cNvSpPr txBox="true"/>
          <p:nvPr/>
        </p:nvSpPr>
        <p:spPr>
          <a:xfrm rot="0">
            <a:off x="4442458" y="3935543"/>
            <a:ext cx="3241123" cy="121602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5000 foydalanuvchi</a:t>
            </a:r>
          </a:p>
          <a:p>
            <a:pPr algn="ctr">
              <a:lnSpc>
                <a:spcPts val="3250"/>
              </a:lnSpc>
            </a:pPr>
            <a:r>
              <a:rPr lang="en-US" sz="2500" spc="50">
                <a:solidFill>
                  <a:srgbClr val="FFFFFF"/>
                </a:solidFill>
                <a:latin typeface="Montserrat"/>
                <a:ea typeface="Montserrat"/>
                <a:cs typeface="Montserrat"/>
                <a:sym typeface="Montserrat"/>
              </a:rPr>
              <a:t>9$ * 5000=45 000$</a:t>
            </a:r>
          </a:p>
        </p:txBody>
      </p:sp>
      <p:sp>
        <p:nvSpPr>
          <p:cNvPr name="TextBox 32" id="32"/>
          <p:cNvSpPr txBox="true"/>
          <p:nvPr/>
        </p:nvSpPr>
        <p:spPr>
          <a:xfrm rot="0">
            <a:off x="10604419" y="3935543"/>
            <a:ext cx="3241123" cy="20351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 9 424 787</a:t>
            </a:r>
          </a:p>
          <a:p>
            <a:pPr algn="ctr">
              <a:lnSpc>
                <a:spcPts val="3250"/>
              </a:lnSpc>
            </a:pPr>
            <a:r>
              <a:rPr lang="en-US" sz="2500" spc="50">
                <a:solidFill>
                  <a:srgbClr val="FFFFFF"/>
                </a:solidFill>
                <a:latin typeface="Montserrat"/>
                <a:ea typeface="Montserrat"/>
                <a:cs typeface="Montserrat"/>
                <a:sym typeface="Montserrat"/>
              </a:rPr>
              <a:t>foydalanuvchi</a:t>
            </a:r>
          </a:p>
          <a:p>
            <a:pPr algn="ctr">
              <a:lnSpc>
                <a:spcPts val="3250"/>
              </a:lnSpc>
            </a:pPr>
            <a:r>
              <a:rPr lang="en-US" sz="2500" spc="50">
                <a:solidFill>
                  <a:srgbClr val="FFFFFF"/>
                </a:solidFill>
                <a:latin typeface="Montserrat"/>
                <a:ea typeface="Montserrat"/>
                <a:cs typeface="Montserrat"/>
                <a:sym typeface="Montserrat"/>
              </a:rPr>
              <a:t>9$ * 9 424 787=</a:t>
            </a:r>
          </a:p>
          <a:p>
            <a:pPr algn="ctr">
              <a:lnSpc>
                <a:spcPts val="3250"/>
              </a:lnSpc>
            </a:pPr>
            <a:r>
              <a:rPr lang="en-US" sz="2500" spc="50">
                <a:solidFill>
                  <a:srgbClr val="FFFFFF"/>
                </a:solidFill>
                <a:latin typeface="Montserrat"/>
                <a:ea typeface="Montserrat"/>
                <a:cs typeface="Montserrat"/>
                <a:sym typeface="Montserrat"/>
              </a:rPr>
              <a:t>84 823 083 </a:t>
            </a:r>
            <a:r>
              <a:rPr lang="en-US" sz="2500" spc="50">
                <a:solidFill>
                  <a:srgbClr val="FFFFFF"/>
                </a:solidFill>
                <a:latin typeface="Montserrat"/>
                <a:ea typeface="Montserrat"/>
                <a:cs typeface="Montserrat"/>
                <a:sym typeface="Montserrat"/>
              </a:rPr>
              <a:t>$</a:t>
            </a:r>
          </a:p>
          <a:p>
            <a:pPr algn="ctr">
              <a:lnSpc>
                <a:spcPts val="3250"/>
              </a:lnSpc>
            </a:pPr>
          </a:p>
        </p:txBody>
      </p:sp>
      <p:sp>
        <p:nvSpPr>
          <p:cNvPr name="TextBox 33" id="33"/>
          <p:cNvSpPr txBox="true"/>
          <p:nvPr/>
        </p:nvSpPr>
        <p:spPr>
          <a:xfrm rot="0">
            <a:off x="7523439"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ea typeface="Montserrat Ultra-Bold"/>
                <a:cs typeface="Montserrat Ultra-Bold"/>
                <a:sym typeface="Montserrat Ultra-Bold"/>
              </a:rPr>
              <a:t>2030-YIL</a:t>
            </a:r>
          </a:p>
        </p:txBody>
      </p:sp>
      <p:sp>
        <p:nvSpPr>
          <p:cNvPr name="TextBox 34" id="34"/>
          <p:cNvSpPr txBox="true"/>
          <p:nvPr/>
        </p:nvSpPr>
        <p:spPr>
          <a:xfrm rot="0">
            <a:off x="7270200" y="8042275"/>
            <a:ext cx="3930355" cy="20351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1000 000 </a:t>
            </a:r>
          </a:p>
          <a:p>
            <a:pPr algn="ctr">
              <a:lnSpc>
                <a:spcPts val="3250"/>
              </a:lnSpc>
            </a:pPr>
            <a:r>
              <a:rPr lang="en-US" sz="2500" spc="50">
                <a:solidFill>
                  <a:srgbClr val="FFFFFF"/>
                </a:solidFill>
                <a:latin typeface="Montserrat"/>
                <a:ea typeface="Montserrat"/>
                <a:cs typeface="Montserrat"/>
                <a:sym typeface="Montserrat"/>
              </a:rPr>
              <a:t>foydalanuvchi</a:t>
            </a:r>
          </a:p>
          <a:p>
            <a:pPr algn="ctr">
              <a:lnSpc>
                <a:spcPts val="3250"/>
              </a:lnSpc>
            </a:pPr>
            <a:r>
              <a:rPr lang="en-US" sz="2500" spc="50">
                <a:solidFill>
                  <a:srgbClr val="FFFFFF"/>
                </a:solidFill>
                <a:latin typeface="Montserrat"/>
                <a:ea typeface="Montserrat"/>
                <a:cs typeface="Montserrat"/>
                <a:sym typeface="Montserrat"/>
              </a:rPr>
              <a:t>9$ * 100 000=</a:t>
            </a:r>
          </a:p>
          <a:p>
            <a:pPr algn="ctr">
              <a:lnSpc>
                <a:spcPts val="3250"/>
              </a:lnSpc>
            </a:pPr>
            <a:r>
              <a:rPr lang="en-US" sz="2500" spc="50">
                <a:solidFill>
                  <a:srgbClr val="FFFFFF"/>
                </a:solidFill>
                <a:latin typeface="Montserrat"/>
                <a:ea typeface="Montserrat"/>
                <a:cs typeface="Montserrat"/>
                <a:sym typeface="Montserrat"/>
              </a:rPr>
              <a:t>9 000 000$</a:t>
            </a:r>
          </a:p>
          <a:p>
            <a:pPr algn="ctr">
              <a:lnSpc>
                <a:spcPts val="3250"/>
              </a:lnSpc>
            </a:pPr>
          </a:p>
        </p:txBody>
      </p:sp>
      <p:sp>
        <p:nvSpPr>
          <p:cNvPr name="TextBox 35" id="35"/>
          <p:cNvSpPr txBox="true"/>
          <p:nvPr/>
        </p:nvSpPr>
        <p:spPr>
          <a:xfrm rot="0">
            <a:off x="13899967" y="6845300"/>
            <a:ext cx="3241123" cy="121602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ea typeface="Montserrat Ultra-Bold"/>
                <a:cs typeface="Montserrat Ultra-Bold"/>
                <a:sym typeface="Montserrat Ultra-Bold"/>
              </a:rPr>
              <a:t>2040-YIL </a:t>
            </a:r>
          </a:p>
          <a:p>
            <a:pPr algn="ctr">
              <a:lnSpc>
                <a:spcPts val="3250"/>
              </a:lnSpc>
            </a:pPr>
            <a:r>
              <a:rPr lang="en-US" sz="2500" spc="50">
                <a:solidFill>
                  <a:srgbClr val="FFFFFF"/>
                </a:solidFill>
                <a:latin typeface="Montserrat Ultra-Bold"/>
                <a:ea typeface="Montserrat Ultra-Bold"/>
                <a:cs typeface="Montserrat Ultra-Bold"/>
                <a:sym typeface="Montserrat Ultra-Bold"/>
              </a:rPr>
              <a:t>OSIYO MAMLAKATLARI</a:t>
            </a:r>
          </a:p>
        </p:txBody>
      </p:sp>
      <p:grpSp>
        <p:nvGrpSpPr>
          <p:cNvPr name="Group 36" id="36"/>
          <p:cNvGrpSpPr/>
          <p:nvPr/>
        </p:nvGrpSpPr>
        <p:grpSpPr>
          <a:xfrm rot="0">
            <a:off x="2662210" y="6419106"/>
            <a:ext cx="639659" cy="390273"/>
            <a:chOff x="0" y="0"/>
            <a:chExt cx="168470" cy="102788"/>
          </a:xfrm>
        </p:grpSpPr>
        <p:sp>
          <p:nvSpPr>
            <p:cNvPr name="Freeform 37" id="37"/>
            <p:cNvSpPr/>
            <p:nvPr/>
          </p:nvSpPr>
          <p:spPr>
            <a:xfrm flipH="false" flipV="false" rot="0">
              <a:off x="0" y="0"/>
              <a:ext cx="168470" cy="102788"/>
            </a:xfrm>
            <a:custGeom>
              <a:avLst/>
              <a:gdLst/>
              <a:ahLst/>
              <a:cxnLst/>
              <a:rect r="r" b="b" t="t" l="l"/>
              <a:pathLst>
                <a:path h="102788" w="168470">
                  <a:moveTo>
                    <a:pt x="0" y="0"/>
                  </a:moveTo>
                  <a:lnTo>
                    <a:pt x="168470" y="0"/>
                  </a:lnTo>
                  <a:lnTo>
                    <a:pt x="168470" y="102788"/>
                  </a:lnTo>
                  <a:lnTo>
                    <a:pt x="0" y="102788"/>
                  </a:lnTo>
                  <a:close/>
                </a:path>
              </a:pathLst>
            </a:custGeom>
            <a:solidFill>
              <a:srgbClr val="213559"/>
            </a:solidFill>
          </p:spPr>
        </p:sp>
        <p:sp>
          <p:nvSpPr>
            <p:cNvPr name="TextBox 38" id="38"/>
            <p:cNvSpPr txBox="true"/>
            <p:nvPr/>
          </p:nvSpPr>
          <p:spPr>
            <a:xfrm>
              <a:off x="0" y="-19050"/>
              <a:ext cx="168470" cy="121838"/>
            </a:xfrm>
            <a:prstGeom prst="rect">
              <a:avLst/>
            </a:prstGeom>
          </p:spPr>
          <p:txBody>
            <a:bodyPr anchor="ctr" rtlCol="false" tIns="50800" lIns="50800" bIns="50800" rIns="50800"/>
            <a:lstStyle/>
            <a:p>
              <a:pPr algn="ctr">
                <a:lnSpc>
                  <a:spcPts val="3250"/>
                </a:lnSpc>
              </a:pPr>
            </a:p>
          </p:txBody>
        </p:sp>
      </p:grpSp>
      <p:sp>
        <p:nvSpPr>
          <p:cNvPr name="TextBox 39" id="39"/>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ea typeface="Montserrat Ultra-Bold Italics"/>
                <a:cs typeface="Montserrat Ultra-Bold Italics"/>
                <a:sym typeface="Montserrat Ultra-Bold Italics"/>
              </a:rPr>
              <a:t>MUHIM BOSQICHLAR</a:t>
            </a:r>
          </a:p>
        </p:txBody>
      </p:sp>
      <p:sp>
        <p:nvSpPr>
          <p:cNvPr name="TextBox 40" id="40"/>
          <p:cNvSpPr txBox="true"/>
          <p:nvPr/>
        </p:nvSpPr>
        <p:spPr>
          <a:xfrm rot="0">
            <a:off x="13753691" y="7632700"/>
            <a:ext cx="3241123" cy="24447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 </a:t>
            </a:r>
          </a:p>
          <a:p>
            <a:pPr algn="ctr">
              <a:lnSpc>
                <a:spcPts val="3250"/>
              </a:lnSpc>
            </a:pPr>
            <a:r>
              <a:rPr lang="en-US" sz="2500" spc="50">
                <a:solidFill>
                  <a:srgbClr val="FFFFFF"/>
                </a:solidFill>
                <a:latin typeface="Montserrat"/>
                <a:ea typeface="Montserrat"/>
                <a:cs typeface="Montserrat"/>
                <a:sym typeface="Montserrat"/>
              </a:rPr>
              <a:t>100 000 000</a:t>
            </a:r>
          </a:p>
          <a:p>
            <a:pPr algn="ctr">
              <a:lnSpc>
                <a:spcPts val="3250"/>
              </a:lnSpc>
            </a:pPr>
            <a:r>
              <a:rPr lang="en-US" sz="2500" spc="50">
                <a:solidFill>
                  <a:srgbClr val="FFFFFF"/>
                </a:solidFill>
                <a:latin typeface="Montserrat"/>
                <a:ea typeface="Montserrat"/>
                <a:cs typeface="Montserrat"/>
                <a:sym typeface="Montserrat"/>
              </a:rPr>
              <a:t>foydalanuvchi</a:t>
            </a:r>
          </a:p>
          <a:p>
            <a:pPr algn="ctr">
              <a:lnSpc>
                <a:spcPts val="3250"/>
              </a:lnSpc>
            </a:pPr>
            <a:r>
              <a:rPr lang="en-US" sz="2500" spc="50">
                <a:solidFill>
                  <a:srgbClr val="FFFFFF"/>
                </a:solidFill>
                <a:latin typeface="Montserrat"/>
                <a:ea typeface="Montserrat"/>
                <a:cs typeface="Montserrat"/>
                <a:sym typeface="Montserrat"/>
              </a:rPr>
              <a:t>9$ * 100 000 000=</a:t>
            </a:r>
          </a:p>
          <a:p>
            <a:pPr algn="ctr">
              <a:lnSpc>
                <a:spcPts val="3250"/>
              </a:lnSpc>
            </a:pPr>
            <a:r>
              <a:rPr lang="en-US" sz="2500" spc="50">
                <a:solidFill>
                  <a:srgbClr val="FFFFFF"/>
                </a:solidFill>
                <a:latin typeface="Montserrat"/>
                <a:ea typeface="Montserrat"/>
                <a:cs typeface="Montserrat"/>
                <a:sym typeface="Montserrat"/>
              </a:rPr>
              <a:t>900 000 000</a:t>
            </a:r>
            <a:r>
              <a:rPr lang="en-US" sz="2500" spc="50">
                <a:solidFill>
                  <a:srgbClr val="FFFFFF"/>
                </a:solidFill>
                <a:latin typeface="Montserrat"/>
                <a:ea typeface="Montserrat"/>
                <a:cs typeface="Montserrat"/>
                <a:sym typeface="Montserrat"/>
              </a:rPr>
              <a:t> $</a:t>
            </a:r>
          </a:p>
          <a:p>
            <a:pPr algn="ctr">
              <a:lnSpc>
                <a:spcPts val="3250"/>
              </a:lnSpc>
            </a:pPr>
          </a:p>
        </p:txBody>
      </p:sp>
      <p:grpSp>
        <p:nvGrpSpPr>
          <p:cNvPr name="Group 41" id="41"/>
          <p:cNvGrpSpPr/>
          <p:nvPr/>
        </p:nvGrpSpPr>
        <p:grpSpPr>
          <a:xfrm rot="0">
            <a:off x="5743190" y="5596451"/>
            <a:ext cx="639659" cy="361564"/>
            <a:chOff x="0" y="0"/>
            <a:chExt cx="168470" cy="95227"/>
          </a:xfrm>
        </p:grpSpPr>
        <p:sp>
          <p:nvSpPr>
            <p:cNvPr name="Freeform 42" id="42"/>
            <p:cNvSpPr/>
            <p:nvPr/>
          </p:nvSpPr>
          <p:spPr>
            <a:xfrm flipH="false" flipV="false" rot="0">
              <a:off x="0" y="0"/>
              <a:ext cx="168470" cy="95227"/>
            </a:xfrm>
            <a:custGeom>
              <a:avLst/>
              <a:gdLst/>
              <a:ahLst/>
              <a:cxnLst/>
              <a:rect r="r" b="b" t="t" l="l"/>
              <a:pathLst>
                <a:path h="95227" w="168470">
                  <a:moveTo>
                    <a:pt x="0" y="0"/>
                  </a:moveTo>
                  <a:lnTo>
                    <a:pt x="168470" y="0"/>
                  </a:lnTo>
                  <a:lnTo>
                    <a:pt x="168470" y="95227"/>
                  </a:lnTo>
                  <a:lnTo>
                    <a:pt x="0" y="95227"/>
                  </a:lnTo>
                  <a:close/>
                </a:path>
              </a:pathLst>
            </a:custGeom>
            <a:solidFill>
              <a:srgbClr val="213559"/>
            </a:solidFill>
          </p:spPr>
        </p:sp>
        <p:sp>
          <p:nvSpPr>
            <p:cNvPr name="TextBox 43" id="43"/>
            <p:cNvSpPr txBox="true"/>
            <p:nvPr/>
          </p:nvSpPr>
          <p:spPr>
            <a:xfrm>
              <a:off x="0" y="-19050"/>
              <a:ext cx="168470" cy="114277"/>
            </a:xfrm>
            <a:prstGeom prst="rect">
              <a:avLst/>
            </a:prstGeom>
          </p:spPr>
          <p:txBody>
            <a:bodyPr anchor="ctr" rtlCol="false" tIns="50800" lIns="50800" bIns="50800" rIns="50800"/>
            <a:lstStyle/>
            <a:p>
              <a:pPr algn="ctr">
                <a:lnSpc>
                  <a:spcPts val="3250"/>
                </a:lnSpc>
              </a:pPr>
            </a:p>
          </p:txBody>
        </p:sp>
      </p:grpSp>
      <p:grpSp>
        <p:nvGrpSpPr>
          <p:cNvPr name="Group 44" id="44"/>
          <p:cNvGrpSpPr/>
          <p:nvPr/>
        </p:nvGrpSpPr>
        <p:grpSpPr>
          <a:xfrm rot="0">
            <a:off x="8824170" y="6434089"/>
            <a:ext cx="639659" cy="375290"/>
            <a:chOff x="0" y="0"/>
            <a:chExt cx="168470" cy="98842"/>
          </a:xfrm>
        </p:grpSpPr>
        <p:sp>
          <p:nvSpPr>
            <p:cNvPr name="Freeform 45" id="45"/>
            <p:cNvSpPr/>
            <p:nvPr/>
          </p:nvSpPr>
          <p:spPr>
            <a:xfrm flipH="false" flipV="false" rot="0">
              <a:off x="0" y="0"/>
              <a:ext cx="168470" cy="98842"/>
            </a:xfrm>
            <a:custGeom>
              <a:avLst/>
              <a:gdLst/>
              <a:ahLst/>
              <a:cxnLst/>
              <a:rect r="r" b="b" t="t" l="l"/>
              <a:pathLst>
                <a:path h="98842" w="168470">
                  <a:moveTo>
                    <a:pt x="0" y="0"/>
                  </a:moveTo>
                  <a:lnTo>
                    <a:pt x="168470" y="0"/>
                  </a:lnTo>
                  <a:lnTo>
                    <a:pt x="168470" y="98842"/>
                  </a:lnTo>
                  <a:lnTo>
                    <a:pt x="0" y="98842"/>
                  </a:lnTo>
                  <a:close/>
                </a:path>
              </a:pathLst>
            </a:custGeom>
            <a:solidFill>
              <a:srgbClr val="213559"/>
            </a:solidFill>
          </p:spPr>
        </p:sp>
        <p:sp>
          <p:nvSpPr>
            <p:cNvPr name="TextBox 46" id="46"/>
            <p:cNvSpPr txBox="true"/>
            <p:nvPr/>
          </p:nvSpPr>
          <p:spPr>
            <a:xfrm>
              <a:off x="0" y="-19050"/>
              <a:ext cx="168470" cy="117892"/>
            </a:xfrm>
            <a:prstGeom prst="rect">
              <a:avLst/>
            </a:prstGeom>
          </p:spPr>
          <p:txBody>
            <a:bodyPr anchor="ctr" rtlCol="false" tIns="50800" lIns="50800" bIns="50800" rIns="50800"/>
            <a:lstStyle/>
            <a:p>
              <a:pPr algn="ctr">
                <a:lnSpc>
                  <a:spcPts val="3250"/>
                </a:lnSpc>
              </a:pPr>
            </a:p>
          </p:txBody>
        </p:sp>
      </p:grpSp>
      <p:grpSp>
        <p:nvGrpSpPr>
          <p:cNvPr name="Group 47" id="47"/>
          <p:cNvGrpSpPr/>
          <p:nvPr/>
        </p:nvGrpSpPr>
        <p:grpSpPr>
          <a:xfrm rot="0">
            <a:off x="11904766" y="5596451"/>
            <a:ext cx="639659" cy="361564"/>
            <a:chOff x="0" y="0"/>
            <a:chExt cx="168470" cy="95227"/>
          </a:xfrm>
        </p:grpSpPr>
        <p:sp>
          <p:nvSpPr>
            <p:cNvPr name="Freeform 48" id="48"/>
            <p:cNvSpPr/>
            <p:nvPr/>
          </p:nvSpPr>
          <p:spPr>
            <a:xfrm flipH="false" flipV="false" rot="0">
              <a:off x="0" y="0"/>
              <a:ext cx="168470" cy="95227"/>
            </a:xfrm>
            <a:custGeom>
              <a:avLst/>
              <a:gdLst/>
              <a:ahLst/>
              <a:cxnLst/>
              <a:rect r="r" b="b" t="t" l="l"/>
              <a:pathLst>
                <a:path h="95227" w="168470">
                  <a:moveTo>
                    <a:pt x="0" y="0"/>
                  </a:moveTo>
                  <a:lnTo>
                    <a:pt x="168470" y="0"/>
                  </a:lnTo>
                  <a:lnTo>
                    <a:pt x="168470" y="95227"/>
                  </a:lnTo>
                  <a:lnTo>
                    <a:pt x="0" y="95227"/>
                  </a:lnTo>
                  <a:close/>
                </a:path>
              </a:pathLst>
            </a:custGeom>
            <a:solidFill>
              <a:srgbClr val="213559"/>
            </a:solidFill>
          </p:spPr>
        </p:sp>
        <p:sp>
          <p:nvSpPr>
            <p:cNvPr name="TextBox 49" id="49"/>
            <p:cNvSpPr txBox="true"/>
            <p:nvPr/>
          </p:nvSpPr>
          <p:spPr>
            <a:xfrm>
              <a:off x="0" y="-19050"/>
              <a:ext cx="168470" cy="114277"/>
            </a:xfrm>
            <a:prstGeom prst="rect">
              <a:avLst/>
            </a:prstGeom>
          </p:spPr>
          <p:txBody>
            <a:bodyPr anchor="ctr" rtlCol="false" tIns="50800" lIns="50800" bIns="50800" rIns="50800"/>
            <a:lstStyle/>
            <a:p>
              <a:pPr algn="ctr">
                <a:lnSpc>
                  <a:spcPts val="3250"/>
                </a:lnSpc>
              </a:pPr>
            </a:p>
          </p:txBody>
        </p:sp>
      </p:grpSp>
      <p:grpSp>
        <p:nvGrpSpPr>
          <p:cNvPr name="Group 50" id="50"/>
          <p:cNvGrpSpPr/>
          <p:nvPr/>
        </p:nvGrpSpPr>
        <p:grpSpPr>
          <a:xfrm rot="0">
            <a:off x="14986131" y="6419106"/>
            <a:ext cx="639659" cy="390273"/>
            <a:chOff x="0" y="0"/>
            <a:chExt cx="168470" cy="102788"/>
          </a:xfrm>
        </p:grpSpPr>
        <p:sp>
          <p:nvSpPr>
            <p:cNvPr name="Freeform 51" id="51"/>
            <p:cNvSpPr/>
            <p:nvPr/>
          </p:nvSpPr>
          <p:spPr>
            <a:xfrm flipH="false" flipV="false" rot="0">
              <a:off x="0" y="0"/>
              <a:ext cx="168470" cy="102788"/>
            </a:xfrm>
            <a:custGeom>
              <a:avLst/>
              <a:gdLst/>
              <a:ahLst/>
              <a:cxnLst/>
              <a:rect r="r" b="b" t="t" l="l"/>
              <a:pathLst>
                <a:path h="102788" w="168470">
                  <a:moveTo>
                    <a:pt x="0" y="0"/>
                  </a:moveTo>
                  <a:lnTo>
                    <a:pt x="168470" y="0"/>
                  </a:lnTo>
                  <a:lnTo>
                    <a:pt x="168470" y="102788"/>
                  </a:lnTo>
                  <a:lnTo>
                    <a:pt x="0" y="102788"/>
                  </a:lnTo>
                  <a:close/>
                </a:path>
              </a:pathLst>
            </a:custGeom>
            <a:solidFill>
              <a:srgbClr val="213559"/>
            </a:solidFill>
          </p:spPr>
        </p:sp>
        <p:sp>
          <p:nvSpPr>
            <p:cNvPr name="TextBox 52" id="52"/>
            <p:cNvSpPr txBox="true"/>
            <p:nvPr/>
          </p:nvSpPr>
          <p:spPr>
            <a:xfrm>
              <a:off x="0" y="-19050"/>
              <a:ext cx="168470" cy="121838"/>
            </a:xfrm>
            <a:prstGeom prst="rect">
              <a:avLst/>
            </a:prstGeom>
          </p:spPr>
          <p:txBody>
            <a:bodyPr anchor="ctr" rtlCol="false" tIns="50800" lIns="50800" bIns="50800" rIns="50800"/>
            <a:lstStyle/>
            <a:p>
              <a:pPr algn="ctr">
                <a:lnSpc>
                  <a:spcPts val="325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DAGFm5TlKD8</dc:identifier>
  <dcterms:modified xsi:type="dcterms:W3CDTF">2011-08-01T06:04:30Z</dcterms:modified>
  <cp:revision>1</cp:revision>
  <dc:title>Volta, копия</dc:title>
</cp:coreProperties>
</file>